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31.png" ContentType="image/png"/>
  <Override PartName="/ppt/media/image7.jpeg" ContentType="image/jpeg"/>
  <Override PartName="/ppt/media/image1.png" ContentType="image/png"/>
  <Override PartName="/ppt/media/image2.png" ContentType="image/png"/>
  <Override PartName="/ppt/media/image5.png" ContentType="image/png"/>
  <Override PartName="/ppt/media/image3.jpeg" ContentType="image/jpeg"/>
  <Override PartName="/ppt/media/image4.png" ContentType="image/png"/>
  <Override PartName="/ppt/media/image6.png" ContentType="image/png"/>
  <Override PartName="/ppt/media/image8.png" ContentType="image/png"/>
  <Override PartName="/ppt/media/image10.png" ContentType="image/png"/>
  <Override PartName="/ppt/media/image11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3206880" y="722520"/>
            <a:ext cx="5778000" cy="1459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3206880" y="722520"/>
            <a:ext cx="5778000" cy="1459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3206880" y="722520"/>
            <a:ext cx="5778000" cy="1459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3206880" y="722520"/>
            <a:ext cx="5778000" cy="1459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0" y="0"/>
            <a:ext cx="12096360" cy="6811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1979720" cy="6644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0" y="0"/>
            <a:ext cx="11748240" cy="6418800"/>
          </a:xfrm>
          <a:custGeom>
            <a:avLst/>
            <a:gdLst/>
            <a:ahLst/>
            <a:rect l="l" t="t" r="r" b="b"/>
            <a:pathLst>
              <a:path w="11748770" h="6419215">
                <a:moveTo>
                  <a:pt x="11725275" y="0"/>
                </a:moveTo>
                <a:lnTo>
                  <a:pt x="11748516" y="6419088"/>
                </a:lnTo>
                <a:lnTo>
                  <a:pt x="0" y="6410635"/>
                </a:lnTo>
              </a:path>
            </a:pathLst>
          </a:custGeom>
          <a:noFill/>
          <a:ln w="82440">
            <a:solidFill>
              <a:srgbClr val="7e7e7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0" y="5600880"/>
            <a:ext cx="11705400" cy="779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Kliknite za uređivanje oblika naslova teksta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1217160" y="1475640"/>
            <a:ext cx="9757440" cy="3791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4145400" y="6378120"/>
            <a:ext cx="390096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dt"/>
          </p:nvPr>
        </p:nvSpPr>
        <p:spPr>
          <a:xfrm>
            <a:off x="60948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A4E4D2D6-F779-450E-A463-AC617F2D5C27}" type="datetime">
              <a:rPr b="0" lang="hr-HR" sz="1800" spc="-1" strike="noStrike">
                <a:solidFill>
                  <a:srgbClr val="b2b2b2"/>
                </a:solidFill>
                <a:latin typeface="Calibri"/>
              </a:rPr>
              <a:t>21.05.20</a:t>
            </a:fld>
            <a:endParaRPr b="0" lang="hr-HR" sz="1800" spc="-1" strike="noStrike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877824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854D362D-1175-4525-B637-850878A74563}" type="slidenum">
              <a:rPr b="0" lang="hr-HR" sz="1800" spc="-1" strike="noStrike">
                <a:solidFill>
                  <a:srgbClr val="b2b2b2"/>
                </a:solidFill>
                <a:latin typeface="Calibri"/>
              </a:rPr>
              <a:t>&lt;number&gt;</a:t>
            </a:fld>
            <a:endParaRPr b="0" lang="hr-HR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2"/>
          <p:cNvSpPr/>
          <p:nvPr/>
        </p:nvSpPr>
        <p:spPr>
          <a:xfrm>
            <a:off x="0" y="0"/>
            <a:ext cx="12096360" cy="6811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3"/>
          <p:cNvSpPr/>
          <p:nvPr/>
        </p:nvSpPr>
        <p:spPr>
          <a:xfrm>
            <a:off x="0" y="0"/>
            <a:ext cx="11979720" cy="6644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4"/>
          <p:cNvSpPr/>
          <p:nvPr/>
        </p:nvSpPr>
        <p:spPr>
          <a:xfrm>
            <a:off x="0" y="0"/>
            <a:ext cx="11748240" cy="6418800"/>
          </a:xfrm>
          <a:custGeom>
            <a:avLst/>
            <a:gdLst/>
            <a:ahLst/>
            <a:rect l="l" t="t" r="r" b="b"/>
            <a:pathLst>
              <a:path w="11748770" h="6419215">
                <a:moveTo>
                  <a:pt x="11725275" y="0"/>
                </a:moveTo>
                <a:lnTo>
                  <a:pt x="11748516" y="6419088"/>
                </a:lnTo>
                <a:lnTo>
                  <a:pt x="0" y="6410635"/>
                </a:lnTo>
              </a:path>
            </a:pathLst>
          </a:custGeom>
          <a:noFill/>
          <a:ln w="82440">
            <a:solidFill>
              <a:srgbClr val="7e7e7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"/>
          <p:cNvSpPr/>
          <p:nvPr/>
        </p:nvSpPr>
        <p:spPr>
          <a:xfrm>
            <a:off x="0" y="5600880"/>
            <a:ext cx="11705400" cy="779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PlaceHolder 6"/>
          <p:cNvSpPr>
            <a:spLocks noGrp="1"/>
          </p:cNvSpPr>
          <p:nvPr>
            <p:ph type="title"/>
          </p:nvPr>
        </p:nvSpPr>
        <p:spPr>
          <a:xfrm>
            <a:off x="914400" y="2126160"/>
            <a:ext cx="10362960" cy="114516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Kliknite za uređivanje oblika naslova teksta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ftr"/>
          </p:nvPr>
        </p:nvSpPr>
        <p:spPr>
          <a:xfrm>
            <a:off x="4145400" y="6378120"/>
            <a:ext cx="390096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53" name="PlaceHolder 8"/>
          <p:cNvSpPr>
            <a:spLocks noGrp="1"/>
          </p:cNvSpPr>
          <p:nvPr>
            <p:ph type="dt"/>
          </p:nvPr>
        </p:nvSpPr>
        <p:spPr>
          <a:xfrm>
            <a:off x="60948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A8E02142-3F4B-4865-84EC-9D29F6CFE3D3}" type="datetime">
              <a:rPr b="0" lang="hr-HR" sz="1800" spc="-1" strike="noStrike">
                <a:solidFill>
                  <a:srgbClr val="b2b2b2"/>
                </a:solidFill>
                <a:latin typeface="Calibri"/>
              </a:rPr>
              <a:t>21.05.20</a:t>
            </a:fld>
            <a:endParaRPr b="0" lang="hr-HR" sz="1800" spc="-1" strike="noStrike">
              <a:latin typeface="Times New Roman"/>
            </a:endParaRPr>
          </a:p>
        </p:txBody>
      </p:sp>
      <p:sp>
        <p:nvSpPr>
          <p:cNvPr id="54" name="PlaceHolder 9"/>
          <p:cNvSpPr>
            <a:spLocks noGrp="1"/>
          </p:cNvSpPr>
          <p:nvPr>
            <p:ph type="sldNum"/>
          </p:nvPr>
        </p:nvSpPr>
        <p:spPr>
          <a:xfrm>
            <a:off x="877824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739AE43-259C-425D-866C-53AB3EF69F8D}" type="slidenum">
              <a:rPr b="0" lang="hr-HR" sz="1800" spc="-1" strike="noStrike">
                <a:solidFill>
                  <a:srgbClr val="b2b2b2"/>
                </a:solidFill>
                <a:latin typeface="Calibri"/>
              </a:rPr>
              <a:t>1</a:t>
            </a:fld>
            <a:endParaRPr b="0" lang="hr-HR" sz="1800" spc="-1" strike="noStrike">
              <a:latin typeface="Times New Roman"/>
            </a:endParaRPr>
          </a:p>
        </p:txBody>
      </p:sp>
      <p:sp>
        <p:nvSpPr>
          <p:cNvPr id="55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20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20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20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2"/>
          <p:cNvSpPr/>
          <p:nvPr/>
        </p:nvSpPr>
        <p:spPr>
          <a:xfrm>
            <a:off x="0" y="0"/>
            <a:ext cx="12096360" cy="6811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3"/>
          <p:cNvSpPr/>
          <p:nvPr/>
        </p:nvSpPr>
        <p:spPr>
          <a:xfrm>
            <a:off x="0" y="0"/>
            <a:ext cx="11979720" cy="6644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4"/>
          <p:cNvSpPr/>
          <p:nvPr/>
        </p:nvSpPr>
        <p:spPr>
          <a:xfrm>
            <a:off x="0" y="0"/>
            <a:ext cx="11748240" cy="6418800"/>
          </a:xfrm>
          <a:custGeom>
            <a:avLst/>
            <a:gdLst/>
            <a:ahLst/>
            <a:rect l="l" t="t" r="r" b="b"/>
            <a:pathLst>
              <a:path w="11748770" h="6419215">
                <a:moveTo>
                  <a:pt x="11725275" y="0"/>
                </a:moveTo>
                <a:lnTo>
                  <a:pt x="11748516" y="6419088"/>
                </a:lnTo>
                <a:lnTo>
                  <a:pt x="0" y="6410635"/>
                </a:lnTo>
              </a:path>
            </a:pathLst>
          </a:custGeom>
          <a:noFill/>
          <a:ln w="82440">
            <a:solidFill>
              <a:srgbClr val="7e7e7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5"/>
          <p:cNvSpPr/>
          <p:nvPr/>
        </p:nvSpPr>
        <p:spPr>
          <a:xfrm>
            <a:off x="0" y="5600880"/>
            <a:ext cx="11705400" cy="779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PlaceHolder 6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Kliknite za uređivanje oblika naslova teksta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609480" y="1577520"/>
            <a:ext cx="530316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8"/>
          <p:cNvSpPr>
            <a:spLocks noGrp="1"/>
          </p:cNvSpPr>
          <p:nvPr>
            <p:ph type="body"/>
          </p:nvPr>
        </p:nvSpPr>
        <p:spPr>
          <a:xfrm>
            <a:off x="6407640" y="1612080"/>
            <a:ext cx="502488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9"/>
          <p:cNvSpPr>
            <a:spLocks noGrp="1"/>
          </p:cNvSpPr>
          <p:nvPr>
            <p:ph type="ftr"/>
          </p:nvPr>
        </p:nvSpPr>
        <p:spPr>
          <a:xfrm>
            <a:off x="4145400" y="6378120"/>
            <a:ext cx="390096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101" name="PlaceHolder 10"/>
          <p:cNvSpPr>
            <a:spLocks noGrp="1"/>
          </p:cNvSpPr>
          <p:nvPr>
            <p:ph type="dt"/>
          </p:nvPr>
        </p:nvSpPr>
        <p:spPr>
          <a:xfrm>
            <a:off x="60948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FCDAEF94-3E9C-499A-BD25-C2252FA298D1}" type="datetime">
              <a:rPr b="0" lang="hr-HR" sz="1800" spc="-1" strike="noStrike">
                <a:solidFill>
                  <a:srgbClr val="b2b2b2"/>
                </a:solidFill>
                <a:latin typeface="Calibri"/>
              </a:rPr>
              <a:t>21.05.20</a:t>
            </a:fld>
            <a:endParaRPr b="0" lang="hr-HR" sz="1800" spc="-1" strike="noStrike">
              <a:latin typeface="Times New Roman"/>
            </a:endParaRPr>
          </a:p>
        </p:txBody>
      </p:sp>
      <p:sp>
        <p:nvSpPr>
          <p:cNvPr id="102" name="PlaceHolder 11"/>
          <p:cNvSpPr>
            <a:spLocks noGrp="1"/>
          </p:cNvSpPr>
          <p:nvPr>
            <p:ph type="sldNum"/>
          </p:nvPr>
        </p:nvSpPr>
        <p:spPr>
          <a:xfrm>
            <a:off x="877824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2CE19407-67DD-43CE-9741-0E5ACF2D0864}" type="slidenum">
              <a:rPr b="0" lang="hr-HR" sz="1800" spc="-1" strike="noStrike">
                <a:solidFill>
                  <a:srgbClr val="b2b2b2"/>
                </a:solidFill>
                <a:latin typeface="Calibri"/>
              </a:rPr>
              <a:t>&lt;number&gt;</a:t>
            </a:fld>
            <a:endParaRPr b="0" lang="hr-HR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"/>
          <p:cNvSpPr/>
          <p:nvPr/>
        </p:nvSpPr>
        <p:spPr>
          <a:xfrm>
            <a:off x="0" y="0"/>
            <a:ext cx="12096360" cy="6811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3"/>
          <p:cNvSpPr/>
          <p:nvPr/>
        </p:nvSpPr>
        <p:spPr>
          <a:xfrm>
            <a:off x="0" y="0"/>
            <a:ext cx="11979720" cy="6644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4"/>
          <p:cNvSpPr/>
          <p:nvPr/>
        </p:nvSpPr>
        <p:spPr>
          <a:xfrm>
            <a:off x="0" y="0"/>
            <a:ext cx="11748240" cy="6418800"/>
          </a:xfrm>
          <a:custGeom>
            <a:avLst/>
            <a:gdLst/>
            <a:ahLst/>
            <a:rect l="l" t="t" r="r" b="b"/>
            <a:pathLst>
              <a:path w="11748770" h="6419215">
                <a:moveTo>
                  <a:pt x="11725275" y="0"/>
                </a:moveTo>
                <a:lnTo>
                  <a:pt x="11748516" y="6419088"/>
                </a:lnTo>
                <a:lnTo>
                  <a:pt x="0" y="6410635"/>
                </a:lnTo>
              </a:path>
            </a:pathLst>
          </a:custGeom>
          <a:noFill/>
          <a:ln w="82440">
            <a:solidFill>
              <a:srgbClr val="7e7e7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5"/>
          <p:cNvSpPr/>
          <p:nvPr/>
        </p:nvSpPr>
        <p:spPr>
          <a:xfrm>
            <a:off x="0" y="5600880"/>
            <a:ext cx="11705400" cy="779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PlaceHolder 6"/>
          <p:cNvSpPr>
            <a:spLocks noGrp="1"/>
          </p:cNvSpPr>
          <p:nvPr>
            <p:ph type="title"/>
          </p:nvPr>
        </p:nvSpPr>
        <p:spPr>
          <a:xfrm>
            <a:off x="3206880" y="722520"/>
            <a:ext cx="5778000" cy="314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r-Latn-RS" sz="1900" spc="-1" strike="noStrike">
                <a:solidFill>
                  <a:srgbClr val="000000"/>
                </a:solidFill>
                <a:latin typeface="Calibri"/>
              </a:rPr>
              <a:t>Kliknite za uređivanje oblika naslova teksta</a:t>
            </a:r>
            <a:endParaRPr b="0" lang="sr-Latn-R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7"/>
          <p:cNvSpPr>
            <a:spLocks noGrp="1"/>
          </p:cNvSpPr>
          <p:nvPr>
            <p:ph type="ftr"/>
          </p:nvPr>
        </p:nvSpPr>
        <p:spPr>
          <a:xfrm>
            <a:off x="4145400" y="6378120"/>
            <a:ext cx="390096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146" name="PlaceHolder 8"/>
          <p:cNvSpPr>
            <a:spLocks noGrp="1"/>
          </p:cNvSpPr>
          <p:nvPr>
            <p:ph type="dt"/>
          </p:nvPr>
        </p:nvSpPr>
        <p:spPr>
          <a:xfrm>
            <a:off x="60948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AF2367ED-9020-4EB0-9AFF-7A0609479549}" type="datetime">
              <a:rPr b="0" lang="hr-HR" sz="1800" spc="-1" strike="noStrike">
                <a:solidFill>
                  <a:srgbClr val="b2b2b2"/>
                </a:solidFill>
                <a:latin typeface="Calibri"/>
              </a:rPr>
              <a:t>21.05.20</a:t>
            </a:fld>
            <a:endParaRPr b="0" lang="hr-HR" sz="1800" spc="-1" strike="noStrike">
              <a:latin typeface="Times New Roman"/>
            </a:endParaRPr>
          </a:p>
        </p:txBody>
      </p:sp>
      <p:sp>
        <p:nvSpPr>
          <p:cNvPr id="147" name="PlaceHolder 9"/>
          <p:cNvSpPr>
            <a:spLocks noGrp="1"/>
          </p:cNvSpPr>
          <p:nvPr>
            <p:ph type="sldNum"/>
          </p:nvPr>
        </p:nvSpPr>
        <p:spPr>
          <a:xfrm>
            <a:off x="8778240" y="6378120"/>
            <a:ext cx="2803680" cy="3427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E1DC271D-D38A-48AA-9A6F-95CD0C75250A}" type="slidenum">
              <a:rPr b="0" lang="hr-HR" sz="1800" spc="-1" strike="noStrike">
                <a:solidFill>
                  <a:srgbClr val="b2b2b2"/>
                </a:solidFill>
                <a:latin typeface="Calibri"/>
              </a:rPr>
              <a:t>&lt;number&gt;</a:t>
            </a:fld>
            <a:endParaRPr b="0" lang="hr-HR" sz="1800" spc="-1" strike="noStrike">
              <a:latin typeface="Times New Roman"/>
            </a:endParaRPr>
          </a:p>
        </p:txBody>
      </p:sp>
      <p:sp>
        <p:nvSpPr>
          <p:cNvPr id="148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20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20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RS" sz="20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838080" y="838080"/>
            <a:ext cx="10438920" cy="67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sr-Latn-RS" sz="4400" spc="-1" strike="noStrike">
                <a:solidFill>
                  <a:srgbClr val="000000"/>
                </a:solidFill>
                <a:latin typeface="Book Antiqua"/>
              </a:rPr>
              <a:t>POVRATAK U ŠKOLU </a:t>
            </a:r>
            <a:endParaRPr b="0" lang="sr-Latn-R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3956040" y="1475640"/>
            <a:ext cx="7018560" cy="3970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4000" spc="-1" strike="noStrike">
                <a:solidFill>
                  <a:srgbClr val="000000"/>
                </a:solidFill>
                <a:latin typeface="Calibri"/>
              </a:rPr>
              <a:t>Za sve učenike razredne nastave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4000" spc="-1" strike="noStrike">
                <a:solidFill>
                  <a:srgbClr val="000000"/>
                </a:solidFill>
                <a:latin typeface="Calibri"/>
              </a:rPr>
              <a:t>od 25.5.2020. 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</a:pPr>
            <a:r>
              <a:rPr b="1" i="1" lang="sr-Latn-RS" sz="4000" spc="-1" strike="noStrike">
                <a:solidFill>
                  <a:srgbClr val="ff0000"/>
                </a:solidFill>
                <a:latin typeface="Book Antiqua"/>
              </a:rPr>
              <a:t> 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7" name="Picture 2" descr=""/>
          <p:cNvPicPr/>
          <p:nvPr/>
        </p:nvPicPr>
        <p:blipFill>
          <a:blip r:embed="rId1"/>
          <a:srcRect l="43303" t="20431" r="16042" b="0"/>
          <a:stretch/>
        </p:blipFill>
        <p:spPr>
          <a:xfrm>
            <a:off x="-10080" y="0"/>
            <a:ext cx="3965760" cy="556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304920" y="228600"/>
            <a:ext cx="10972440" cy="55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600" spc="-1" strike="noStrike">
                <a:solidFill>
                  <a:srgbClr val="00b050"/>
                </a:solidFill>
                <a:latin typeface="Book Antiqua"/>
              </a:rPr>
              <a:t>PREHRANA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0" y="1475640"/>
            <a:ext cx="11734560" cy="3446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b050"/>
                </a:solidFill>
                <a:latin typeface="Book Antiqua"/>
              </a:rPr>
              <a:t>U SVOJOJ UČIONICI  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- UČITELJICA UNOSI HRANU KOJA JE  STAVLJENA  ISPRED UČIONICE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izbjegava se ulazak drugih osoba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(primjerice zbog čišćenja, popravka ili donošenja hrane)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1447920" y="304920"/>
            <a:ext cx="9981720" cy="685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600" spc="-1" strike="noStrike">
                <a:solidFill>
                  <a:srgbClr val="ff0000"/>
                </a:solidFill>
                <a:latin typeface="Book Antiqua"/>
              </a:rPr>
              <a:t>ORGANIZACIJA NASTAVE U ŠKOLI 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609480" y="1577520"/>
            <a:ext cx="5303160" cy="25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UČENICI DOLAZE PREMA RASPOREDU KOJI IM JE DAO UČITELJ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ff0000"/>
                </a:solidFill>
                <a:latin typeface="Book Antiqua"/>
              </a:rPr>
              <a:t>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TextShape 3"/>
          <p:cNvSpPr txBox="1"/>
          <p:nvPr/>
        </p:nvSpPr>
        <p:spPr>
          <a:xfrm>
            <a:off x="6407640" y="1612080"/>
            <a:ext cx="5024880" cy="25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Prvi dan nastave u školi treba započeti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UPUTAMA UČENICIMA :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b050"/>
                </a:solidFill>
                <a:latin typeface="Book Antiqua"/>
              </a:rPr>
              <a:t>kako se ponašati, prati ruke, održavati fizički razmak, vježbe evakuacije u slučaju potresa i sl.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2" name="Picture 3" descr=""/>
          <p:cNvPicPr/>
          <p:nvPr/>
        </p:nvPicPr>
        <p:blipFill>
          <a:blip r:embed="rId1"/>
          <a:stretch/>
        </p:blipFill>
        <p:spPr>
          <a:xfrm>
            <a:off x="609480" y="3103560"/>
            <a:ext cx="4723920" cy="2209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990720" y="228600"/>
            <a:ext cx="10134360" cy="492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00b050"/>
                </a:solidFill>
                <a:latin typeface="Book Antiqua"/>
              </a:rPr>
              <a:t>PRAVILA   ZA   UČENIKE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0" y="1066680"/>
            <a:ext cx="11658240" cy="4524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514440" indent="-514080" algn="ctr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0" lang="sr-Latn-RS" sz="20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400" spc="-1" strike="noStrike">
                <a:solidFill>
                  <a:srgbClr val="00b050"/>
                </a:solidFill>
                <a:latin typeface="Book Antiqua"/>
              </a:rPr>
              <a:t>SVAKI DAN PRIJE DOLASKA U ŠKOLU MJERITI  TEMPERATURU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50000"/>
              </a:lnSpc>
              <a:buClr>
                <a:srgbClr val="ff0000"/>
              </a:buClr>
              <a:buFont typeface="Calibri"/>
              <a:buAutoNum type="arabicPeriod"/>
            </a:pPr>
            <a:r>
              <a:rPr b="0" lang="sr-Latn-RS" sz="2400" spc="-1" strike="noStrike">
                <a:solidFill>
                  <a:srgbClr val="ff0000"/>
                </a:solidFill>
                <a:latin typeface="Book Antiqua"/>
              </a:rPr>
              <a:t>PRATI RUKE NA DOLASKU I VIŠE PUTA U ŠKOLI /</a:t>
            </a: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 dezinficirati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50000"/>
              </a:lnSpc>
              <a:buClr>
                <a:srgbClr val="00b0f0"/>
              </a:buClr>
              <a:buFont typeface="Calibri"/>
              <a:buAutoNum type="arabicPeriod"/>
            </a:pPr>
            <a:r>
              <a:rPr b="1" lang="sr-Latn-RS" sz="2400" spc="-1" strike="noStrike">
                <a:solidFill>
                  <a:srgbClr val="00b0f0"/>
                </a:solidFill>
                <a:latin typeface="Book Antiqua"/>
              </a:rPr>
              <a:t>ODRŽAVATI  FIZIČKI  RAZMAK  - po mogućnosti 1,5  m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50000"/>
              </a:lnSpc>
              <a:buClr>
                <a:srgbClr val="7030a0"/>
              </a:buClr>
              <a:buFont typeface="Calibri"/>
              <a:buAutoNum type="arabicPeriod"/>
            </a:pPr>
            <a:r>
              <a:rPr b="1" lang="sr-Latn-RS" sz="2400" spc="-1" strike="noStrike">
                <a:solidFill>
                  <a:srgbClr val="7030a0"/>
                </a:solidFill>
                <a:latin typeface="Book Antiqua"/>
              </a:rPr>
              <a:t>NE UZIMATI  PRIBOR I STVARI DRUGE DJECE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50000"/>
              </a:lnSpc>
              <a:buClr>
                <a:srgbClr val="ff0000"/>
              </a:buClr>
              <a:buFont typeface="Calibri"/>
              <a:buAutoNum type="arabicPeriod"/>
            </a:pPr>
            <a:r>
              <a:rPr b="0" lang="sr-Latn-RS" sz="2400" spc="-1" strike="noStrike">
                <a:solidFill>
                  <a:srgbClr val="ff0000"/>
                </a:solidFill>
                <a:latin typeface="Book Antiqua"/>
              </a:rPr>
              <a:t> </a:t>
            </a:r>
            <a:r>
              <a:rPr b="0" lang="sr-Latn-RS" sz="2400" spc="-1" strike="noStrike">
                <a:solidFill>
                  <a:srgbClr val="ff0000"/>
                </a:solidFill>
                <a:latin typeface="Book Antiqua"/>
              </a:rPr>
              <a:t>ZA VRIJEME ODMORA OSTATI U  UČIONICI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50000"/>
              </a:lnSpc>
              <a:buClr>
                <a:srgbClr val="7030a0"/>
              </a:buClr>
              <a:buFont typeface="Calibri"/>
              <a:buAutoNum type="arabicPeriod"/>
            </a:pPr>
            <a:r>
              <a:rPr b="1" lang="sr-Latn-RS" sz="2400" spc="-1" strike="noStrike">
                <a:solidFill>
                  <a:srgbClr val="7030a0"/>
                </a:solidFill>
                <a:latin typeface="Book Antiqua"/>
              </a:rPr>
              <a:t>KOD ODLASKA U WC – NE STVARATI GUŽVU - pričekati vani, ako već ima netko  u WC- u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50000"/>
              </a:lnSpc>
              <a:buClr>
                <a:srgbClr val="00b0f0"/>
              </a:buClr>
              <a:buFont typeface="Calibri"/>
              <a:buAutoNum type="arabicPeriod"/>
            </a:pPr>
            <a:r>
              <a:rPr b="1" lang="sr-Latn-RS" sz="2400" spc="-1" strike="noStrike">
                <a:solidFill>
                  <a:srgbClr val="00b0f0"/>
                </a:solidFill>
                <a:latin typeface="Book Antiqua"/>
              </a:rPr>
              <a:t>NE IZLAZITI  IZ UČIONICE BEZ DOZVOLE UČITELJA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828800" y="152280"/>
            <a:ext cx="7232040" cy="492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ff0000"/>
                </a:solidFill>
                <a:latin typeface="Book Antiqua"/>
              </a:rPr>
              <a:t>FIZIČKA DISTANCA  OD 1,5 M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13680" y="1143000"/>
            <a:ext cx="11886840" cy="435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Calibri"/>
              </a:rPr>
              <a:t>s</a:t>
            </a:r>
            <a:r>
              <a:rPr b="0" lang="sr-Latn-R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obzirom na dob učenika….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0000"/>
                </a:solidFill>
                <a:latin typeface="Book Antiqua"/>
              </a:rPr>
              <a:t>JASNO JE  I  RAZUMJIVO 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da se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e46c0a"/>
                </a:solidFill>
                <a:latin typeface="Book Antiqua"/>
              </a:rPr>
              <a:t>NEĆE MOĆI U POTPUNOSTI I DOSLJEDNO IZVRŠAVATI  TA PREPORUKA 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Unatoč  tome, epidemiolozi  savjetuju :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e46c0a"/>
                </a:solidFill>
                <a:latin typeface="Book Antiqua"/>
              </a:rPr>
              <a:t>Da se djeca  djeca često upozoravaju i  savjetuju  o potrebi   distance,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1" lang="sr-Latn-RS" sz="2400" spc="-1" strike="noStrike">
                <a:solidFill>
                  <a:srgbClr val="00b0f0"/>
                </a:solidFill>
                <a:latin typeface="Book Antiqua"/>
              </a:rPr>
              <a:t>TE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1" lang="sr-Latn-RS" sz="2400" spc="-1" strike="noStrike">
                <a:solidFill>
                  <a:srgbClr val="00b0f0"/>
                </a:solidFill>
                <a:latin typeface="Book Antiqua"/>
              </a:rPr>
              <a:t>DA SE ZBOG TOGA ČEŠĆE KORISTI DRUGA VAŽNA MJERA  </a:t>
            </a: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- PRANJE RUKU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609480" y="0"/>
            <a:ext cx="10591560" cy="1230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4000" spc="-1" strike="noStrike">
                <a:solidFill>
                  <a:srgbClr val="7030a0"/>
                </a:solidFill>
                <a:latin typeface="Book Antiqua"/>
              </a:rPr>
              <a:t>HIGIJENA RUKU.</a:t>
            </a:r>
            <a:br/>
            <a:r>
              <a:rPr b="0" lang="sr-Latn-RS" sz="4000" spc="-1" strike="noStrike">
                <a:solidFill>
                  <a:srgbClr val="000000"/>
                </a:solidFill>
                <a:latin typeface="Book Antiqua"/>
              </a:rPr>
              <a:t> 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-228600" y="762120"/>
            <a:ext cx="12191760" cy="5738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400" spc="-1" strike="noStrike">
                <a:solidFill>
                  <a:srgbClr val="ff0000"/>
                </a:solidFill>
                <a:latin typeface="Book Antiqua"/>
              </a:rPr>
              <a:t>PRANJE RUKU TEKUĆOM VODOM I SAPUNOM: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prije ulaska u svoju skupinu/učionicu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prije i nakon jela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nakon korištenja  toaleta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nakon dolaska izvana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nakon čišćenja nosa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i kada ruke izgledaju prljavo.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8064a2"/>
                </a:solidFill>
                <a:latin typeface="Book Antiqua"/>
              </a:rPr>
              <a:t>ZA PRANJE RUKUJEDNAKO JE EFIKASNA VODA SVAKE TEMPERATURE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8064a2"/>
                </a:solidFill>
                <a:latin typeface="Book Antiqua"/>
              </a:rPr>
              <a:t>AKO SE KORISTI  SAPUN.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Pri pranju ruku pridržavajte se naputaka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za pravilno pranje ruku: </a:t>
            </a:r>
            <a:r>
              <a:rPr b="0" lang="sr-Latn-RS" sz="2400" spc="-1" strike="noStrike">
                <a:solidFill>
                  <a:srgbClr val="ff0000"/>
                </a:solidFill>
                <a:latin typeface="Book Antiqua"/>
              </a:rPr>
              <a:t>https://bit.ly/2ThY08M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2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9" name="Picture 2" descr=""/>
          <p:cNvPicPr/>
          <p:nvPr/>
        </p:nvPicPr>
        <p:blipFill>
          <a:blip r:embed="rId1"/>
          <a:srcRect l="50000" t="0" r="0" b="0"/>
          <a:stretch/>
        </p:blipFill>
        <p:spPr>
          <a:xfrm>
            <a:off x="0" y="1226160"/>
            <a:ext cx="2331720" cy="2189880"/>
          </a:xfrm>
          <a:prstGeom prst="rect">
            <a:avLst/>
          </a:prstGeom>
          <a:ln>
            <a:noFill/>
          </a:ln>
        </p:spPr>
      </p:pic>
      <p:pic>
        <p:nvPicPr>
          <p:cNvPr id="220" name="Picture 4" descr=""/>
          <p:cNvPicPr/>
          <p:nvPr/>
        </p:nvPicPr>
        <p:blipFill>
          <a:blip r:embed="rId2"/>
          <a:srcRect l="50003" t="2901" r="7812" b="21083"/>
          <a:stretch/>
        </p:blipFill>
        <p:spPr>
          <a:xfrm>
            <a:off x="9677520" y="533520"/>
            <a:ext cx="2304000" cy="276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152280" y="0"/>
            <a:ext cx="11353320" cy="1477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sr-Latn-RS" sz="3200" spc="-1" strike="noStrike">
                <a:solidFill>
                  <a:srgbClr val="000000"/>
                </a:solidFill>
                <a:latin typeface="Book Antiqua"/>
              </a:rPr>
              <a:t>ZA </a:t>
            </a:r>
            <a:r>
              <a:rPr b="1" lang="sr-Latn-RS" sz="3200" spc="-1" strike="noStrike">
                <a:solidFill>
                  <a:srgbClr val="00b050"/>
                </a:solidFill>
                <a:latin typeface="Book Antiqua"/>
              </a:rPr>
              <a:t>SUŠENJE RUKU  </a:t>
            </a:r>
            <a:r>
              <a:rPr b="0" lang="sr-Latn-RS" sz="3200" spc="-1" strike="noStrike">
                <a:solidFill>
                  <a:srgbClr val="000000"/>
                </a:solidFill>
                <a:latin typeface="Book Antiqua"/>
              </a:rPr>
              <a:t>NEOPHODNO JE </a:t>
            </a:r>
            <a:r>
              <a:rPr b="1" lang="sr-Latn-RS" sz="3200" spc="-1" strike="noStrike">
                <a:solidFill>
                  <a:srgbClr val="000000"/>
                </a:solidFill>
                <a:latin typeface="Book Antiqua"/>
              </a:rPr>
              <a:t>KORISTITI </a:t>
            </a:r>
            <a:br/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304920" y="1885320"/>
            <a:ext cx="5303160" cy="3446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1" lang="sr-Latn-RS" sz="2800" spc="-1" strike="noStrike">
                <a:solidFill>
                  <a:srgbClr val="00b050"/>
                </a:solidFill>
                <a:latin typeface="Book Antiqua"/>
              </a:rPr>
              <a:t>papirnate ručnike za jednokratnu upotrebu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koje nakon korištenja treba odbaciti u koš za otpad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 algn="ctr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izbjegavati dodirivanje lica, usta i očiju rukama.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3" name="Picture 5" descr=""/>
          <p:cNvPicPr/>
          <p:nvPr/>
        </p:nvPicPr>
        <p:blipFill>
          <a:blip r:embed="rId1"/>
          <a:stretch/>
        </p:blipFill>
        <p:spPr>
          <a:xfrm>
            <a:off x="6934320" y="1447920"/>
            <a:ext cx="4041000" cy="265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838080" y="380880"/>
            <a:ext cx="6781320" cy="140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PRI KAŠLJANJU I KIHANJU TREBA: </a:t>
            </a:r>
            <a:br/>
            <a:br/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609480" y="1577520"/>
            <a:ext cx="5303160" cy="3446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okrenuti lice od drugih osoba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prekriti  usta i nos laktom ili papirnatom maramicom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koju poslije treba odbaciti u koš za otpad, te oprati ruke</a:t>
            </a:r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Picture 2" descr=""/>
          <p:cNvPicPr/>
          <p:nvPr/>
        </p:nvPicPr>
        <p:blipFill>
          <a:blip r:embed="rId1"/>
          <a:stretch/>
        </p:blipFill>
        <p:spPr>
          <a:xfrm>
            <a:off x="9372600" y="0"/>
            <a:ext cx="2361960" cy="2216520"/>
          </a:xfrm>
          <a:prstGeom prst="rect">
            <a:avLst/>
          </a:prstGeom>
          <a:ln>
            <a:noFill/>
          </a:ln>
        </p:spPr>
      </p:pic>
      <p:pic>
        <p:nvPicPr>
          <p:cNvPr id="227" name="Picture 4" descr=""/>
          <p:cNvPicPr/>
          <p:nvPr/>
        </p:nvPicPr>
        <p:blipFill>
          <a:blip r:embed="rId2"/>
          <a:srcRect l="6117" t="3629" r="47817" b="20724"/>
          <a:stretch/>
        </p:blipFill>
        <p:spPr>
          <a:xfrm>
            <a:off x="6400800" y="1905120"/>
            <a:ext cx="3062160" cy="335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838080" y="609480"/>
            <a:ext cx="10134360" cy="492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00b050"/>
                </a:solidFill>
                <a:latin typeface="Book Antiqua"/>
              </a:rPr>
              <a:t>NOŠENJE MASKE I RUKAVICA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0" y="1752480"/>
            <a:ext cx="11810520" cy="320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ff0000"/>
                </a:solidFill>
                <a:latin typeface="Book Antiqua"/>
              </a:rPr>
              <a:t>DJECA NE NOSE ZAŠTITNE MASKE  I  RUKAVICE.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7030a0"/>
                </a:solidFill>
                <a:latin typeface="Calibri"/>
              </a:rPr>
              <a:t>PREDNOST SE DAJE UČESTALOM PRANJU I DEZINFICIRANJU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7030a0"/>
                </a:solidFill>
                <a:latin typeface="Calibri"/>
              </a:rPr>
              <a:t>RUKU.</a:t>
            </a:r>
            <a:r>
              <a:rPr b="0" lang="sr-Latn-RS" sz="2800" spc="-1" strike="noStrike">
                <a:solidFill>
                  <a:srgbClr val="ff0000"/>
                </a:solidFill>
                <a:latin typeface="Calibri"/>
              </a:rPr>
              <a:t>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2060"/>
                </a:solidFill>
                <a:latin typeface="Calibri"/>
              </a:rPr>
              <a:t>UČITELJI NEMAJU OBVEZU NOŠENJA MASKE I RUKAVICA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380880" y="152280"/>
            <a:ext cx="10896120" cy="86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ZA LIJEPOG VREMENA PREPORUČUJE SE  NASTAVA NA  OTVORENOM  PROSTORU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304920" y="1447920"/>
            <a:ext cx="11201040" cy="4308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Book Antiqua"/>
              </a:rPr>
              <a:t>Prema Uputama HZJZ–a  </a:t>
            </a:r>
            <a:r>
              <a:rPr b="1" lang="hr-HR" sz="2800" spc="-1" strike="noStrike">
                <a:solidFill>
                  <a:srgbClr val="00b0f0"/>
                </a:solidFill>
                <a:latin typeface="Book Antiqua"/>
              </a:rPr>
              <a:t>što je više moguće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800" spc="-1" strike="noStrike">
                <a:solidFill>
                  <a:srgbClr val="00b0f0"/>
                </a:solidFill>
                <a:latin typeface="Book Antiqua"/>
              </a:rPr>
              <a:t>ORGANIZRATI NASTAVU NA OTVORENOM,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Book Antiqua"/>
              </a:rPr>
              <a:t>dio nastave (npr. Prirode i društva, Likovne kulture, Glazbene kulture) može provoditi na školskom dvorištu, u vrtu ili parku, 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Book Antiqua"/>
              </a:rPr>
              <a:t>ali bez doticaja s drugom razrednom skupinom ili drugim osobama, 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1" lang="hr-HR" sz="2800" spc="-1" strike="noStrike">
                <a:solidFill>
                  <a:srgbClr val="00b050"/>
                </a:solidFill>
                <a:latin typeface="Book Antiqua"/>
              </a:rPr>
              <a:t>nastava  TZK ne preporuča se u zatvorenom prostoru.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endParaRPr b="0" lang="hr-H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57200" y="76320"/>
            <a:ext cx="10591560" cy="492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00b050"/>
                </a:solidFill>
                <a:latin typeface="Book Antiqua"/>
              </a:rPr>
              <a:t>OPTEREĆENJE UČENIKA I UČITELJA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380880" y="914400"/>
            <a:ext cx="11048760" cy="467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Učitelji će raditi :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redovnu  i izbornu nastavu nastavu, produženi boravak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tj. komunikaciju s roditeljima i učenicima koji su još uvijek u nastavi na daljinu.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PREPORUKA </a:t>
            </a:r>
            <a:r>
              <a:rPr b="1" lang="sr-Latn-RS" sz="2400" spc="-1" strike="noStrike">
                <a:solidFill>
                  <a:srgbClr val="7030a0"/>
                </a:solidFill>
                <a:latin typeface="Book Antiqua"/>
              </a:rPr>
              <a:t>:  UMJESTO CIJELOG  SATA TZK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7030a0"/>
                </a:solidFill>
                <a:latin typeface="Book Antiqua"/>
              </a:rPr>
              <a:t> </a:t>
            </a:r>
            <a:r>
              <a:rPr b="1" lang="sr-Latn-RS" sz="2400" spc="-1" strike="noStrike">
                <a:solidFill>
                  <a:srgbClr val="7030a0"/>
                </a:solidFill>
                <a:latin typeface="Book Antiqua"/>
              </a:rPr>
              <a:t>napraviti  VANI  jednostavne VJEŽBE RAZGIBAVANJA u trajanju od  5  minuta.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6324480" y="838080"/>
            <a:ext cx="4800240" cy="3015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OVA PREZENTACIJA NASTALA NA TEMELJU</a:t>
            </a:r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PREPORUKA  MZO </a:t>
            </a:r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I WEBINARA </a:t>
            </a:r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HZJZ </a:t>
            </a:r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br/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5963040" y="4267080"/>
            <a:ext cx="5866920" cy="113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i="1" lang="hr-HR" sz="2400" spc="-1" strike="noStrike">
                <a:solidFill>
                  <a:srgbClr val="ff0000"/>
                </a:solidFill>
                <a:latin typeface="Book Antiqua"/>
              </a:rPr>
              <a:t>Prezentaciju pripremila stručna suradnica  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r-HR" sz="2400" spc="-1" strike="noStrike">
                <a:solidFill>
                  <a:srgbClr val="ff0000"/>
                </a:solidFill>
                <a:latin typeface="Book Antiqua"/>
              </a:rPr>
              <a:t>pedagoginja Valerija Baran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307080" y="5029200"/>
            <a:ext cx="232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191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6019560" cy="556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33520" y="228600"/>
            <a:ext cx="11048760" cy="1107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600" spc="-1" strike="noStrike">
                <a:solidFill>
                  <a:srgbClr val="ff0000"/>
                </a:solidFill>
                <a:latin typeface="Book Antiqua"/>
              </a:rPr>
              <a:t>PREPORUČENO VRIJEME TRAJANJA NASTAVE</a:t>
            </a: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457200" y="1066680"/>
            <a:ext cx="10972440" cy="5016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 algn="ctr">
              <a:lnSpc>
                <a:spcPct val="100000"/>
              </a:lnSpc>
              <a:buClr>
                <a:srgbClr val="7030a0"/>
              </a:buClr>
              <a:buFont typeface="StarSymbol"/>
              <a:buAutoNum type="arabicPlain" startAt="4"/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školska sata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prema rasporedu koji će dobiti od učitelja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+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 </a:t>
            </a: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produženi boravak.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Neke aktivnosti koje su propisane školskim kurikulumom </a:t>
            </a: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neće se provoditi </a:t>
            </a:r>
            <a:r>
              <a:rPr b="0" lang="sr-Latn-RS" sz="2800" spc="-1" strike="noStrike">
                <a:solidFill>
                  <a:srgbClr val="00b050"/>
                </a:solidFill>
                <a:latin typeface="Book Antiqua"/>
              </a:rPr>
              <a:t>(npr. izleti, ekskurzije, školske priredbe, natjecanja učenika).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3209760" y="380880"/>
            <a:ext cx="5778000" cy="31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4000" spc="-1" strike="noStrike">
                <a:solidFill>
                  <a:srgbClr val="00b050"/>
                </a:solidFill>
                <a:latin typeface="Book Antiqua"/>
              </a:rPr>
              <a:t>ŠKOLA JE DUŽNA 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609480" y="1577520"/>
            <a:ext cx="5303160" cy="368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UPOZNATI RODITELJE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S UPUTAMA HZJZ-A I PREPORUKAMA MZO-A.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OBAVJESTITI   RODITELJE  O  NJIHOVIM OBVEZAMA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: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Picture 2" descr=""/>
          <p:cNvPicPr/>
          <p:nvPr/>
        </p:nvPicPr>
        <p:blipFill>
          <a:blip r:embed="rId1"/>
          <a:srcRect l="14078" t="65123" r="16083" b="15563"/>
          <a:stretch/>
        </p:blipFill>
        <p:spPr>
          <a:xfrm>
            <a:off x="6324480" y="1523880"/>
            <a:ext cx="5105160" cy="2133360"/>
          </a:xfrm>
          <a:prstGeom prst="rect">
            <a:avLst/>
          </a:prstGeom>
          <a:ln>
            <a:noFill/>
          </a:ln>
        </p:spPr>
      </p:pic>
      <p:pic>
        <p:nvPicPr>
          <p:cNvPr id="239" name="Picture 3" descr=""/>
          <p:cNvPicPr/>
          <p:nvPr/>
        </p:nvPicPr>
        <p:blipFill>
          <a:blip r:embed="rId2"/>
          <a:stretch/>
        </p:blipFill>
        <p:spPr>
          <a:xfrm>
            <a:off x="6324480" y="3657600"/>
            <a:ext cx="5105160" cy="17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0" y="0"/>
            <a:ext cx="11581920" cy="685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600" spc="-1" strike="noStrike">
                <a:solidFill>
                  <a:srgbClr val="ff0000"/>
                </a:solidFill>
                <a:latin typeface="Book Antiqua"/>
              </a:rPr>
              <a:t>PREMA PREPORUKAMA  </a:t>
            </a:r>
            <a:r>
              <a:rPr b="1" lang="sr-Latn-RS" sz="3600" spc="-1" strike="noStrike">
                <a:solidFill>
                  <a:srgbClr val="7030a0"/>
                </a:solidFill>
                <a:latin typeface="Book Antiqua"/>
              </a:rPr>
              <a:t>HZJZ 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228600" y="831240"/>
            <a:ext cx="6248160" cy="4123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0070c0"/>
                </a:solidFill>
                <a:latin typeface="Book Antiqua"/>
              </a:rPr>
              <a:t> </a:t>
            </a:r>
            <a:r>
              <a:rPr b="1" lang="sr-Latn-RS" sz="2400" spc="-1" strike="noStrike">
                <a:solidFill>
                  <a:srgbClr val="00b050"/>
                </a:solidFill>
                <a:latin typeface="Book Antiqua"/>
              </a:rPr>
              <a:t>RODITELJ  MOŽE  /  NE MORA  DOVODITI DIJETE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b050"/>
                </a:solidFill>
                <a:latin typeface="Book Antiqua"/>
              </a:rPr>
              <a:t>– </a:t>
            </a:r>
            <a:r>
              <a:rPr b="1" lang="sr-Latn-RS" sz="2000" spc="-1" strike="noStrike">
                <a:solidFill>
                  <a:srgbClr val="558ed5"/>
                </a:solidFill>
                <a:latin typeface="Book Antiqua"/>
              </a:rPr>
              <a:t>isto onako kako je to bilo i prije u redovnoj nastavi 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7030a0"/>
                </a:solidFill>
                <a:latin typeface="Book Antiqua"/>
              </a:rPr>
              <a:t>DIJETE MOŽE SAMOSTALNO DOLAZITI U ŠKOLU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000" spc="-1" strike="noStrike">
                <a:solidFill>
                  <a:srgbClr val="ff0000"/>
                </a:solidFill>
                <a:latin typeface="Book Antiqua"/>
              </a:rPr>
              <a:t>Ako ga dovodi roditelj, mora voditi računa o distanci od 1,5 m od ostale djece i roditelja 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6400800" y="1219320"/>
            <a:ext cx="5024880" cy="1030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RODITELJ NE SMIJE ULAZITI U ŠKOLU, OSIM U NUŽDI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3" name="Picture 3" descr=""/>
          <p:cNvPicPr/>
          <p:nvPr/>
        </p:nvPicPr>
        <p:blipFill>
          <a:blip r:embed="rId1"/>
          <a:stretch/>
        </p:blipFill>
        <p:spPr>
          <a:xfrm>
            <a:off x="7696080" y="2145960"/>
            <a:ext cx="3881160" cy="2533320"/>
          </a:xfrm>
          <a:prstGeom prst="rect">
            <a:avLst/>
          </a:prstGeom>
          <a:ln>
            <a:noFill/>
          </a:ln>
        </p:spPr>
      </p:pic>
      <p:pic>
        <p:nvPicPr>
          <p:cNvPr id="244" name="Picture 4" descr=""/>
          <p:cNvPicPr/>
          <p:nvPr/>
        </p:nvPicPr>
        <p:blipFill>
          <a:blip r:embed="rId2"/>
          <a:stretch/>
        </p:blipFill>
        <p:spPr>
          <a:xfrm>
            <a:off x="2209680" y="4679640"/>
            <a:ext cx="1328400" cy="920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533520"/>
            <a:ext cx="10820160" cy="55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600" spc="-1" strike="noStrike">
                <a:solidFill>
                  <a:srgbClr val="00b050"/>
                </a:solidFill>
                <a:latin typeface="Book Antiqua"/>
              </a:rPr>
              <a:t>                            </a:t>
            </a:r>
            <a:r>
              <a:rPr b="1" lang="sr-Latn-RS" sz="3600" spc="-1" strike="noStrike">
                <a:solidFill>
                  <a:srgbClr val="00b050"/>
                </a:solidFill>
                <a:latin typeface="Book Antiqua"/>
              </a:rPr>
              <a:t>RODITELJI  NE  SMIJU 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457200" y="1828800"/>
            <a:ext cx="11124720" cy="3809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 </a:t>
            </a: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DOLAZITI  U PRATNJI DJETETA AKO IMAJU :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SIMPTOME RESPIRATORNE BOLESTI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(POVIŠENA TJELESNA TEMPERATURA, KAŠALJ, POTEŠKOĆE U DISANJU, POREMEĆAJ OSJETA NJUHA I OKUSA),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AKO IM JE  IZREČENA MJERA SAMOIZOLACIJE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ILI AKO IMAJU SAZNANJA DA SU ZARAŽENI S COVID-19,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7" name="Picture 2" descr=""/>
          <p:cNvPicPr/>
          <p:nvPr/>
        </p:nvPicPr>
        <p:blipFill>
          <a:blip r:embed="rId1"/>
          <a:stretch/>
        </p:blipFill>
        <p:spPr>
          <a:xfrm>
            <a:off x="339480" y="82440"/>
            <a:ext cx="28191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3206880" y="722520"/>
            <a:ext cx="5778000" cy="31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b050"/>
                </a:solidFill>
                <a:latin typeface="Book Antiqua"/>
              </a:rPr>
              <a:t>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609480" y="990720"/>
            <a:ext cx="5303160" cy="4739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AKO DIJETE IMA SIMPTOME  RESPIRATORNE  BOLESTI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POVIŠENA TJELESNA TEMPERATURA, KAŠALJ, POTEŠKOĆE U DISANJU, POREMEĆAJ OSJETA NJUHA I OKUSA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6324480" y="1066680"/>
            <a:ext cx="5024880" cy="2446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AKO IMA  IZREČENU MJERU SAMOIZOLACIJE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ILI AKO JE DIJETE ZARAŽENO S COVID-</a:t>
            </a:r>
            <a:r>
              <a:rPr b="0" lang="sr-Latn-RS" sz="2000" spc="-1" strike="noStrike">
                <a:solidFill>
                  <a:srgbClr val="000000"/>
                </a:solidFill>
                <a:latin typeface="Book Antiqua"/>
              </a:rPr>
              <a:t>19</a:t>
            </a: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152280" y="304920"/>
            <a:ext cx="11581920" cy="106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800" spc="-1" strike="noStrike">
                <a:solidFill>
                  <a:srgbClr val="00b050"/>
                </a:solidFill>
                <a:latin typeface="Book Antiqua"/>
              </a:rPr>
              <a:t>RODITELJ NE SMIJE DOVODITI   DIJETE  U  USTANOVU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3600" spc="-1" strike="noStrike">
                <a:solidFill>
                  <a:srgbClr val="00b050"/>
                </a:solidFill>
                <a:latin typeface="Book Antiqua"/>
              </a:rPr>
              <a:t> </a:t>
            </a:r>
            <a:endParaRPr b="0" lang="hr-HR" sz="3600" spc="-1" strike="noStrike">
              <a:latin typeface="Arial"/>
            </a:endParaRPr>
          </a:p>
        </p:txBody>
      </p:sp>
      <p:pic>
        <p:nvPicPr>
          <p:cNvPr id="252" name="Picture 2" descr=""/>
          <p:cNvPicPr/>
          <p:nvPr/>
        </p:nvPicPr>
        <p:blipFill>
          <a:blip r:embed="rId1"/>
          <a:stretch/>
        </p:blipFill>
        <p:spPr>
          <a:xfrm>
            <a:off x="6715080" y="3581280"/>
            <a:ext cx="3647880" cy="1882080"/>
          </a:xfrm>
          <a:prstGeom prst="rect">
            <a:avLst/>
          </a:prstGeom>
          <a:ln>
            <a:noFill/>
          </a:ln>
        </p:spPr>
      </p:pic>
      <p:pic>
        <p:nvPicPr>
          <p:cNvPr id="253" name="Picture 3" descr=""/>
          <p:cNvPicPr/>
          <p:nvPr/>
        </p:nvPicPr>
        <p:blipFill>
          <a:blip r:embed="rId2"/>
          <a:stretch/>
        </p:blipFill>
        <p:spPr>
          <a:xfrm>
            <a:off x="0" y="4667760"/>
            <a:ext cx="2057040" cy="183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914400" y="152280"/>
            <a:ext cx="9905760" cy="492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00b050"/>
                </a:solidFill>
                <a:latin typeface="Book Antiqua"/>
              </a:rPr>
              <a:t>RODITELJ IMA OBVEZU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152280" y="1143000"/>
            <a:ext cx="11734560" cy="606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7030a0"/>
                </a:solidFill>
                <a:latin typeface="Book Antiqua"/>
              </a:rPr>
              <a:t>SVAKI DAN PRIJE DOLASKA U ŠKOLU DJETETU MJERITI TEMPERATURU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ff0000"/>
                </a:solidFill>
                <a:latin typeface="Book Antiqua"/>
              </a:rPr>
              <a:t>UKOLIKO  JE TEMPERATURA IZMEĐU 37,2 – 37,5  RODITELJ  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70c0"/>
                </a:solidFill>
                <a:latin typeface="Book Antiqua"/>
              </a:rPr>
              <a:t>treba javiti: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70c0"/>
                </a:solidFill>
                <a:latin typeface="Book Antiqua"/>
              </a:rPr>
              <a:t>  </a:t>
            </a:r>
            <a:r>
              <a:rPr b="1" lang="sr-Latn-RS" sz="2400" spc="-1" strike="noStrike">
                <a:solidFill>
                  <a:srgbClr val="00b050"/>
                </a:solidFill>
                <a:latin typeface="Book Antiqua"/>
              </a:rPr>
              <a:t>RAVNATELJU USTANOVE 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b050"/>
                </a:solidFill>
                <a:latin typeface="Book Antiqua"/>
              </a:rPr>
              <a:t>i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b050"/>
                </a:solidFill>
                <a:latin typeface="Book Antiqua"/>
              </a:rPr>
              <a:t>SVOM  OBITELJSKOM LIJEČNIKU</a:t>
            </a:r>
            <a:r>
              <a:rPr b="1" lang="sr-Latn-RS" sz="2400" spc="-1" strike="noStrike">
                <a:solidFill>
                  <a:srgbClr val="ff0000"/>
                </a:solidFill>
                <a:latin typeface="Book Antiqua"/>
              </a:rPr>
              <a:t> 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400" spc="-1" strike="noStrike">
                <a:solidFill>
                  <a:srgbClr val="0070c0"/>
                </a:solidFill>
                <a:latin typeface="Book Antiqua"/>
              </a:rPr>
              <a:t>I DIJETE OSTAVITI DOM</a:t>
            </a:r>
            <a:r>
              <a:rPr b="1" lang="sr-Latn-RS" sz="2800" spc="-1" strike="noStrike">
                <a:solidFill>
                  <a:srgbClr val="0070c0"/>
                </a:solidFill>
                <a:latin typeface="Book Antiqua"/>
              </a:rPr>
              <a:t>A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c00000"/>
                </a:solidFill>
                <a:latin typeface="Book Antiqua"/>
              </a:rPr>
              <a:t>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6" name="Picture 2" descr=""/>
          <p:cNvPicPr/>
          <p:nvPr/>
        </p:nvPicPr>
        <p:blipFill>
          <a:blip r:embed="rId1"/>
          <a:stretch/>
        </p:blipFill>
        <p:spPr>
          <a:xfrm>
            <a:off x="856800" y="2895480"/>
            <a:ext cx="1782000" cy="25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953440" y="380880"/>
            <a:ext cx="6117840" cy="1158480"/>
          </a:xfrm>
          <a:prstGeom prst="rect">
            <a:avLst/>
          </a:prstGeom>
          <a:noFill/>
          <a:ln>
            <a:noFill/>
          </a:ln>
        </p:spPr>
        <p:txBody>
          <a:bodyPr lIns="0" rIns="0" tIns="13320" bIns="0">
            <a:spAutoFit/>
          </a:bodyPr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b="0" lang="sr-Latn-RS" sz="3200" spc="-7" strike="noStrike">
                <a:solidFill>
                  <a:srgbClr val="4966ac"/>
                </a:solidFill>
                <a:latin typeface="Impact"/>
              </a:rPr>
              <a:t>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533520" y="533520"/>
            <a:ext cx="10362960" cy="50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b="1" lang="hr-HR" sz="3200" spc="-7" strike="noStrike">
                <a:solidFill>
                  <a:srgbClr val="3477b1"/>
                </a:solidFill>
                <a:latin typeface="Book Antiqua"/>
              </a:rPr>
              <a:t>KOMUNIKACIJA RODITELJA SA</a:t>
            </a:r>
            <a:r>
              <a:rPr b="1" lang="hr-HR" sz="3200" spc="4" strike="noStrike">
                <a:solidFill>
                  <a:srgbClr val="3477b1"/>
                </a:solidFill>
                <a:latin typeface="Book Antiqua"/>
              </a:rPr>
              <a:t>  </a:t>
            </a:r>
            <a:r>
              <a:rPr b="1" lang="hr-HR" sz="3200" spc="-21" strike="noStrike">
                <a:solidFill>
                  <a:srgbClr val="3477b1"/>
                </a:solidFill>
                <a:latin typeface="Book Antiqua"/>
              </a:rPr>
              <a:t>ŠKOLOM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550080" y="1752480"/>
            <a:ext cx="5265000" cy="491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241200" indent="-228960" algn="ctr">
              <a:lnSpc>
                <a:spcPct val="200000"/>
              </a:lnSpc>
              <a:spcBef>
                <a:spcPts val="99"/>
              </a:spcBef>
              <a:buClr>
                <a:srgbClr val="4966ac"/>
              </a:buClr>
              <a:buSzPct val="159000"/>
              <a:buFont typeface="Arial"/>
              <a:buChar char="•"/>
            </a:pPr>
            <a:r>
              <a:rPr b="1" lang="hr-HR" sz="3200" spc="-7" strike="noStrike">
                <a:solidFill>
                  <a:srgbClr val="000000"/>
                </a:solidFill>
                <a:latin typeface="Garamond"/>
              </a:rPr>
              <a:t> </a:t>
            </a:r>
            <a:r>
              <a:rPr b="1" lang="hr-HR" sz="3200" spc="-7" strike="noStrike">
                <a:solidFill>
                  <a:srgbClr val="000000"/>
                </a:solidFill>
                <a:latin typeface="Garamond"/>
              </a:rPr>
              <a:t>ODVIJA SE ISKLJUČIVO PUTEM TELEFONA,  SMS, E MAILA </a:t>
            </a:r>
            <a:endParaRPr b="0" lang="hr-HR" sz="3200" spc="-1" strike="noStrike">
              <a:latin typeface="Arial"/>
            </a:endParaRPr>
          </a:p>
          <a:p>
            <a:pPr marL="12240" algn="ctr">
              <a:lnSpc>
                <a:spcPct val="200000"/>
              </a:lnSpc>
              <a:spcBef>
                <a:spcPts val="99"/>
              </a:spcBef>
            </a:pPr>
            <a:r>
              <a:rPr b="1" lang="hr-HR" sz="3200" spc="-21" strike="noStrike">
                <a:solidFill>
                  <a:srgbClr val="ff0000"/>
                </a:solidFill>
                <a:latin typeface="Book Antiqua"/>
              </a:rPr>
              <a:t>nema klasičnih informacija</a:t>
            </a:r>
            <a:endParaRPr b="0" lang="hr-HR" sz="3200" spc="-1" strike="noStrike">
              <a:latin typeface="Arial"/>
            </a:endParaRPr>
          </a:p>
          <a:p>
            <a:pPr algn="ctr">
              <a:lnSpc>
                <a:spcPct val="200000"/>
              </a:lnSpc>
              <a:spcBef>
                <a:spcPts val="99"/>
              </a:spcBef>
            </a:pPr>
            <a:endParaRPr b="0" lang="hr-HR" sz="32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6553080" y="1508400"/>
            <a:ext cx="4840920" cy="17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1480" bIns="0">
            <a:spAutoFit/>
          </a:bodyPr>
          <a:p>
            <a:pPr marL="241200" indent="-228240" algn="ctr">
              <a:lnSpc>
                <a:spcPct val="100000"/>
              </a:lnSpc>
              <a:spcBef>
                <a:spcPts val="1114"/>
              </a:spcBef>
              <a:buClr>
                <a:srgbClr val="4966ac"/>
              </a:buClr>
              <a:buSzPct val="159000"/>
              <a:buFont typeface="Arial"/>
              <a:buChar char="•"/>
            </a:pPr>
            <a:r>
              <a:rPr b="1" lang="hr-HR" sz="2400" spc="-1" strike="noStrike">
                <a:solidFill>
                  <a:srgbClr val="000000"/>
                </a:solidFill>
                <a:latin typeface="Garamond"/>
              </a:rPr>
              <a:t> </a:t>
            </a:r>
            <a:r>
              <a:rPr b="1" lang="hr-HR" sz="2400" spc="-1" strike="noStrike">
                <a:solidFill>
                  <a:srgbClr val="00b050"/>
                </a:solidFill>
                <a:latin typeface="Garamond"/>
              </a:rPr>
              <a:t>ZAJEDNO DIJELIMO ISTE</a:t>
            </a:r>
            <a:r>
              <a:rPr b="1" lang="hr-HR" sz="2400" spc="-92" strike="noStrike">
                <a:solidFill>
                  <a:srgbClr val="00b050"/>
                </a:solidFill>
                <a:latin typeface="Garamond"/>
              </a:rPr>
              <a:t> </a:t>
            </a:r>
            <a:r>
              <a:rPr b="1" lang="hr-HR" sz="2400" spc="-1" strike="noStrike">
                <a:solidFill>
                  <a:srgbClr val="00b050"/>
                </a:solidFill>
                <a:latin typeface="Garamond"/>
              </a:rPr>
              <a:t>BRIGE</a:t>
            </a:r>
            <a:endParaRPr b="0" lang="hr-HR" sz="2400" spc="-1" strike="noStrike">
              <a:latin typeface="Arial"/>
            </a:endParaRPr>
          </a:p>
          <a:p>
            <a:pPr marL="241200" algn="ctr">
              <a:lnSpc>
                <a:spcPct val="100000"/>
              </a:lnSpc>
              <a:spcBef>
                <a:spcPts val="1018"/>
              </a:spcBef>
            </a:pPr>
            <a:r>
              <a:rPr b="1" lang="hr-HR" sz="2400" spc="-1" strike="noStrike">
                <a:solidFill>
                  <a:srgbClr val="00b050"/>
                </a:solidFill>
                <a:latin typeface="Garamond"/>
              </a:rPr>
              <a:t>I ŽELIMO NAJBOLJE</a:t>
            </a:r>
            <a:r>
              <a:rPr b="1" lang="hr-HR" sz="2400" spc="-35" strike="noStrike">
                <a:solidFill>
                  <a:srgbClr val="00b050"/>
                </a:solidFill>
                <a:latin typeface="Garamond"/>
              </a:rPr>
              <a:t>  ZA </a:t>
            </a:r>
            <a:r>
              <a:rPr b="1" lang="hr-HR" sz="2400" spc="-1" strike="noStrike">
                <a:solidFill>
                  <a:srgbClr val="00b050"/>
                </a:solidFill>
                <a:latin typeface="Garamond"/>
              </a:rPr>
              <a:t>DJECU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261" name="Picture 2" descr=""/>
          <p:cNvPicPr/>
          <p:nvPr/>
        </p:nvPicPr>
        <p:blipFill>
          <a:blip r:embed="rId1"/>
          <a:srcRect l="32647" t="18434" r="33676" b="7222"/>
          <a:stretch/>
        </p:blipFill>
        <p:spPr>
          <a:xfrm>
            <a:off x="6002640" y="3256920"/>
            <a:ext cx="824040" cy="1593000"/>
          </a:xfrm>
          <a:prstGeom prst="rect">
            <a:avLst/>
          </a:prstGeom>
          <a:ln>
            <a:noFill/>
          </a:ln>
        </p:spPr>
      </p:pic>
      <p:pic>
        <p:nvPicPr>
          <p:cNvPr id="262" name="Picture 3" descr=""/>
          <p:cNvPicPr/>
          <p:nvPr/>
        </p:nvPicPr>
        <p:blipFill>
          <a:blip r:embed="rId2"/>
          <a:stretch/>
        </p:blipFill>
        <p:spPr>
          <a:xfrm>
            <a:off x="7899480" y="3581280"/>
            <a:ext cx="2997000" cy="1685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457200" y="152280"/>
            <a:ext cx="10972440" cy="984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000000"/>
                </a:solidFill>
                <a:latin typeface="Book Antiqua"/>
              </a:rPr>
              <a:t>ZA SURADNJU I SVA PITANJA </a:t>
            </a:r>
            <a:br/>
            <a:r>
              <a:rPr b="1" lang="sr-Latn-RS" sz="3200" spc="-1" strike="noStrike">
                <a:solidFill>
                  <a:srgbClr val="000000"/>
                </a:solidFill>
                <a:latin typeface="Book Antiqua"/>
              </a:rPr>
              <a:t>STOJE  VAM NA RASPOLAGANJU ….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533520" y="1828800"/>
            <a:ext cx="5303160" cy="3446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b0f0"/>
                </a:solidFill>
                <a:latin typeface="Calibri"/>
              </a:rPr>
              <a:t>VAŠI UČITELJI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3200" spc="-1" strike="noStrike">
                <a:solidFill>
                  <a:srgbClr val="7030a0"/>
                </a:solidFill>
                <a:latin typeface="Calibri"/>
              </a:rPr>
              <a:t>STRUČNI SURADNICI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b050"/>
                </a:solidFill>
                <a:latin typeface="Calibri"/>
              </a:rPr>
              <a:t>ADMINISTRATIVNO – TEHNIČKA SLUŽBA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1" lang="sr-Latn-RS" sz="4000" spc="-1" strike="noStrike">
                <a:solidFill>
                  <a:srgbClr val="ffc000"/>
                </a:solidFill>
                <a:latin typeface="Calibri"/>
              </a:rPr>
              <a:t>RAVNATELJICA ŠKOLE 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6407640" y="1612080"/>
            <a:ext cx="5024880" cy="141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i="1" lang="sr-Latn-RS" sz="3600" spc="-1" strike="noStrike">
                <a:solidFill>
                  <a:srgbClr val="ff0000"/>
                </a:solidFill>
                <a:latin typeface="Book Antiqua"/>
              </a:rPr>
              <a:t> 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" name="Picture 3" descr=""/>
          <p:cNvPicPr/>
          <p:nvPr/>
        </p:nvPicPr>
        <p:blipFill>
          <a:blip r:embed="rId1"/>
          <a:stretch/>
        </p:blipFill>
        <p:spPr>
          <a:xfrm>
            <a:off x="6553080" y="1676520"/>
            <a:ext cx="4781520" cy="289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533520" y="762120"/>
            <a:ext cx="11264400" cy="415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50000"/>
              </a:lnSpc>
            </a:pPr>
            <a:r>
              <a:rPr b="0" lang="sr-Latn-RS" sz="3600" spc="-1" strike="noStrike">
                <a:solidFill>
                  <a:srgbClr val="ff0000"/>
                </a:solidFill>
                <a:latin typeface="Book Antiqua"/>
              </a:rPr>
              <a:t>HVALA  ŠTO  SLUŠATE PREPORUKE </a:t>
            </a:r>
            <a:br/>
            <a:r>
              <a:rPr b="1" lang="sr-Latn-RS" sz="3600" spc="-1" strike="noStrike">
                <a:solidFill>
                  <a:srgbClr val="0070c0"/>
                </a:solidFill>
                <a:latin typeface="Book Antiqua"/>
              </a:rPr>
              <a:t>HZJZ</a:t>
            </a:r>
            <a:br/>
            <a:r>
              <a:rPr b="0" lang="sr-Latn-RS" sz="3600" spc="-1" strike="noStrike">
                <a:solidFill>
                  <a:srgbClr val="ff0000"/>
                </a:solidFill>
                <a:latin typeface="Book Antiqua"/>
              </a:rPr>
              <a:t> I  TAKO ČUVATE ZDRAVLJE  SVIH NAS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381600" y="152280"/>
            <a:ext cx="11353320" cy="18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4000" spc="-1" strike="noStrike">
                <a:solidFill>
                  <a:srgbClr val="c00000"/>
                </a:solidFill>
                <a:latin typeface="Book Antiqua"/>
              </a:rPr>
              <a:t>USPJET  ĆEMO  ZAJEDNO !!! </a:t>
            </a:r>
            <a:br/>
            <a:r>
              <a:rPr b="1" lang="sr-Latn-RS" sz="4000" spc="-1" strike="noStrike">
                <a:solidFill>
                  <a:srgbClr val="00b050"/>
                </a:solidFill>
                <a:latin typeface="Book Antiqua"/>
              </a:rPr>
              <a:t>AKO </a:t>
            </a:r>
            <a:br/>
            <a:r>
              <a:rPr b="1" lang="sr-Latn-RS" sz="4000" spc="-1" strike="noStrike">
                <a:solidFill>
                  <a:srgbClr val="0070c0"/>
                </a:solidFill>
                <a:latin typeface="Book Antiqua"/>
              </a:rPr>
              <a:t>OSTANEMO ODGOVORNI </a:t>
            </a:r>
            <a:endParaRPr b="0" lang="sr-Latn-R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9" name="Picture 3" descr=""/>
          <p:cNvPicPr/>
          <p:nvPr/>
        </p:nvPicPr>
        <p:blipFill>
          <a:blip r:embed="rId1"/>
          <a:stretch/>
        </p:blipFill>
        <p:spPr>
          <a:xfrm>
            <a:off x="380880" y="2366640"/>
            <a:ext cx="10954440" cy="310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533520" y="152280"/>
            <a:ext cx="11124720" cy="55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3600" spc="-1" strike="noStrike">
                <a:solidFill>
                  <a:srgbClr val="000000"/>
                </a:solidFill>
                <a:latin typeface="Book Antiqua"/>
              </a:rPr>
              <a:t>PREMA UPUTAMA   I  PREPORUKAMA 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304920" y="1143000"/>
            <a:ext cx="11201040" cy="4123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koje su izradili stručnjaci  </a:t>
            </a:r>
            <a:r>
              <a:rPr b="0" lang="sr-Latn-RS" sz="2400" spc="-1" strike="noStrike">
                <a:solidFill>
                  <a:srgbClr val="ff0000"/>
                </a:solidFill>
                <a:latin typeface="Book Antiqua"/>
              </a:rPr>
              <a:t>epidemiolozi, liječnici školske medicine, znanstvenici i drugi stručnjaci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400" spc="-1" strike="noStrike">
                <a:solidFill>
                  <a:srgbClr val="000000"/>
                </a:solidFill>
                <a:latin typeface="Book Antiqua"/>
              </a:rPr>
              <a:t>navedeno je:</a:t>
            </a: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5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„</a:t>
            </a:r>
            <a:r>
              <a:rPr b="0" lang="sr-Latn-RS" sz="2800" spc="-1" strike="noStrike">
                <a:solidFill>
                  <a:srgbClr val="0070c0"/>
                </a:solidFill>
                <a:latin typeface="Book Antiqua"/>
              </a:rPr>
              <a:t>Rad u predškolskim ustanovama i školama u sadašnjim epidemiološkim uvjetima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uz poštovanje ovih uputa smatra se </a:t>
            </a: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JEDNAKO SIGURNIM  za djecu i zaposlenike kao i rad od kuće,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5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 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te se omogućuje uključivanje </a:t>
            </a:r>
            <a:r>
              <a:rPr b="1" lang="sr-Latn-RS" sz="2800" spc="-1" strike="noStrike">
                <a:solidFill>
                  <a:srgbClr val="00b050"/>
                </a:solidFill>
                <a:latin typeface="Book Antiqua"/>
              </a:rPr>
              <a:t>SVE DJECE U VRTIĆE I ŠKOLE.“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990720" y="722520"/>
            <a:ext cx="10134360" cy="86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NA NASTAVU SE TREBAJU UKLJUČITI SVA DJECA 1. - 4. R.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838080" y="1475640"/>
            <a:ext cx="10438920" cy="3723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000000"/>
                </a:solidFill>
                <a:latin typeface="Calibri"/>
              </a:rPr>
              <a:t>Prema uputama HZJZ  više nema epidemiološke opasnosti  zbog koje učenici s kroničnim bolestima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000000"/>
                </a:solidFill>
                <a:latin typeface="Calibri"/>
              </a:rPr>
              <a:t>ne bi bili uključeni u nastavu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000000"/>
                </a:solidFill>
                <a:latin typeface="Calibri"/>
              </a:rPr>
              <a:t>( kao što je to bilo i prije epidemije )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ff0000"/>
                </a:solidFill>
                <a:latin typeface="Calibri"/>
              </a:rPr>
              <a:t>NA NASTAVU SADA  NE DOLAZE SAMO UČENICI KOJI TRENUTNO IMAJU TEMPERATURU I RESPIRATORNE TEŠKOĆE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914400" y="914400"/>
            <a:ext cx="10362960" cy="984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ff0000"/>
                </a:solidFill>
                <a:latin typeface="Book Antiqua"/>
              </a:rPr>
              <a:t>UKOLIKO SE UČENIK NE UKLJUČI U NASTAVU  - RODITELJ TREBA OPRAVDATI IZOSTANAK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914400" y="2362320"/>
            <a:ext cx="10210320" cy="2892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hr-HR" sz="2400" spc="-1" strike="noStrike">
                <a:solidFill>
                  <a:srgbClr val="00b050"/>
                </a:solidFill>
                <a:latin typeface="Book Antiqua"/>
              </a:rPr>
              <a:t>OBJEKTIVNI RAZLOZI IZOSTANKA</a:t>
            </a:r>
            <a:r>
              <a:rPr b="0" lang="hr-HR" sz="2400" spc="-1" strike="noStrike">
                <a:solidFill>
                  <a:srgbClr val="00b050"/>
                </a:solidFill>
                <a:latin typeface="Book Antiqua"/>
              </a:rPr>
              <a:t>:  </a:t>
            </a:r>
            <a:r>
              <a:rPr b="0" lang="hr-HR" sz="2400" spc="-1" strike="noStrike">
                <a:solidFill>
                  <a:srgbClr val="000000"/>
                </a:solidFill>
                <a:latin typeface="Book Antiqua"/>
              </a:rPr>
              <a:t>npr.  bolest,  izmještenost zbog potresa 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400" spc="-1" strike="noStrike">
                <a:solidFill>
                  <a:srgbClr val="7030a0"/>
                </a:solidFill>
                <a:latin typeface="Book Antiqua"/>
              </a:rPr>
              <a:t>SUBJEKTIVNI RAZLOZI </a:t>
            </a:r>
            <a:r>
              <a:rPr b="0" lang="hr-HR" sz="2400" spc="-1" strike="noStrike">
                <a:solidFill>
                  <a:srgbClr val="000000"/>
                </a:solidFill>
                <a:latin typeface="Book Antiqua"/>
              </a:rPr>
              <a:t>:  npr. teško bolesna osoba u kućanstvu, roditelj se boji poslati dijete u školu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Book Antiqua"/>
              </a:rPr>
              <a:t>Učenik koji se ne uključi odmah od ponedjeljka 25.5.2020.  može se uključiti naknadno, kad prestane  opravdani razlog izostanka 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3206880" y="722520"/>
            <a:ext cx="5778000" cy="31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br/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br/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152280" y="1475640"/>
            <a:ext cx="11353320" cy="4431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000000"/>
                </a:solidFill>
                <a:latin typeface="Book Antiqua"/>
              </a:rPr>
              <a:t>PREDUVJET   SIGURNOSTI UČENIKA </a:t>
            </a:r>
            <a:br/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3200" spc="-1" strike="noStrike">
                <a:solidFill>
                  <a:srgbClr val="000000"/>
                </a:solidFill>
                <a:latin typeface="Book Antiqua"/>
              </a:rPr>
              <a:t>JE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3200" spc="-1" strike="noStrike">
                <a:solidFill>
                  <a:srgbClr val="ff0000"/>
                </a:solidFill>
                <a:latin typeface="Book Antiqua"/>
              </a:rPr>
              <a:t>ODVAJANJE   JEDNE   NASTAVNE   GRUPE  OD  DRUGE  </a:t>
            </a: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sr-Latn-R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304920" y="152280"/>
            <a:ext cx="10591560" cy="55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3600" spc="-1" strike="noStrike">
                <a:solidFill>
                  <a:srgbClr val="1f497d"/>
                </a:solidFill>
                <a:latin typeface="Book Antiqua"/>
              </a:rPr>
              <a:t>UDALJENOST  U  UČIONICI </a:t>
            </a:r>
            <a:endParaRPr b="0" lang="sr-Latn-R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1217160" y="1475640"/>
            <a:ext cx="9757440" cy="418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R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ff0000"/>
                </a:solidFill>
                <a:latin typeface="Calibri"/>
              </a:rPr>
              <a:t>20 nije konačni broj – ako prostorne mogućnosti učionice to dozvoljavaju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2" name="Picture 3" descr=""/>
          <p:cNvPicPr/>
          <p:nvPr/>
        </p:nvPicPr>
        <p:blipFill>
          <a:blip r:embed="rId1"/>
          <a:stretch/>
        </p:blipFill>
        <p:spPr>
          <a:xfrm>
            <a:off x="533520" y="914400"/>
            <a:ext cx="11313000" cy="365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914400" y="722520"/>
            <a:ext cx="9829440" cy="430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b050"/>
                </a:solidFill>
                <a:latin typeface="Book Antiqua"/>
              </a:rPr>
              <a:t>U SLUČAJU VEĆEG BROJA UČENIKA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609480" y="2286000"/>
            <a:ext cx="10364760" cy="2154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treba razmotriti </a:t>
            </a: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mogućnost rada u  većoj prostoriji 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ili  mogućnost </a:t>
            </a:r>
            <a:r>
              <a:rPr b="0" lang="sr-Latn-RS" sz="2800" spc="-1" strike="noStrike">
                <a:solidFill>
                  <a:srgbClr val="ff0000"/>
                </a:solidFill>
                <a:latin typeface="Book Antiqua"/>
              </a:rPr>
              <a:t>razdvajanja djece u dvije skupine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jer je neophodno omogućiti uključivanje sve djece.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304920" y="722520"/>
            <a:ext cx="10743840" cy="722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sr-Latn-RS" sz="2800" spc="-1" strike="noStrike">
                <a:solidFill>
                  <a:srgbClr val="00b050"/>
                </a:solidFill>
                <a:latin typeface="Book Antiqua"/>
              </a:rPr>
              <a:t>ŠKOLSKE  KLUPE  I  STOLOVI  ZA  JELO  RAZMIČU SE </a:t>
            </a:r>
            <a:br/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152280" y="1676520"/>
            <a:ext cx="11429640" cy="25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tako da djeca sjede na što većoj udaljenosti u prostoriji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(po mogućnosti razmak od približno 1,5 metra),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ali 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  </a:t>
            </a:r>
            <a:r>
              <a:rPr b="0" lang="sr-Latn-RS" sz="2800" spc="-1" strike="noStrike">
                <a:solidFill>
                  <a:srgbClr val="000000"/>
                </a:solidFill>
                <a:latin typeface="Book Antiqua"/>
              </a:rPr>
              <a:t>tako da sva djeca budu uključena u odgojno-obrazovni proces.</a:t>
            </a:r>
            <a:endParaRPr b="0" lang="sr-Latn-R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</TotalTime>
  <Application>LibreOffice/6.2.8.2$Windows_X86_64 LibreOffice_project/f82ddfca21ebc1e222a662a32b25c0c9d20169ee</Application>
  <Words>1098</Words>
  <Paragraphs>241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2020-05-04T14:45:16Z</dcterms:created>
  <dc:creator>Edita Bosnar</dc:creator>
  <dc:description/>
  <dc:language>hr-HR</dc:language>
  <cp:lastModifiedBy/>
  <dcterms:modified xsi:type="dcterms:W3CDTF">2020-05-21T20:23:23Z</dcterms:modified>
  <cp:revision>59</cp:revision>
  <dc:subject/>
  <dc:title>PowerPoint prezentacija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ed">
    <vt:filetime>2020-05-04T00:00:00Z</vt:filetime>
  </property>
  <property fmtid="{D5CDD505-2E9C-101B-9397-08002B2CF9AE}" pid="4" name="Creator">
    <vt:lpwstr>Microsoft® PowerPoint® 2016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astSaved">
    <vt:filetime>2020-05-04T00:00:00Z</vt:filetime>
  </property>
  <property fmtid="{D5CDD505-2E9C-101B-9397-08002B2CF9AE}" pid="8" name="LinksUpToDate">
    <vt:bool>0</vt:bool>
  </property>
  <property fmtid="{D5CDD505-2E9C-101B-9397-08002B2CF9AE}" pid="9" name="MMClips">
    <vt:i4>0</vt:i4>
  </property>
  <property fmtid="{D5CDD505-2E9C-101B-9397-08002B2CF9AE}" pid="10" name="Notes">
    <vt:i4>0</vt:i4>
  </property>
  <property fmtid="{D5CDD505-2E9C-101B-9397-08002B2CF9AE}" pid="11" name="PresentationFormat">
    <vt:lpwstr>Prilagođeno</vt:lpwstr>
  </property>
  <property fmtid="{D5CDD505-2E9C-101B-9397-08002B2CF9AE}" pid="12" name="ScaleCrop">
    <vt:bool>0</vt:bool>
  </property>
  <property fmtid="{D5CDD505-2E9C-101B-9397-08002B2CF9AE}" pid="13" name="ShareDoc">
    <vt:bool>0</vt:bool>
  </property>
  <property fmtid="{D5CDD505-2E9C-101B-9397-08002B2CF9AE}" pid="14" name="Slides">
    <vt:i4>30</vt:i4>
  </property>
</Properties>
</file>