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5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5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hr-HR" sz="4400" spc="-1" strike="noStrike">
                <a:latin typeface="Arial"/>
              </a:rPr>
              <a:t>Kliknite za uređivanje oblika naslova teksta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oblika teksta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konture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konture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kontura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kontura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kontura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konture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hr-HR" sz="4400" spc="-1" strike="noStrike">
                <a:latin typeface="Arial"/>
              </a:rPr>
              <a:t>Kliknite za uređivanje oblika naslova teksta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oblika teksta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konture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konture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kontura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kontura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kontura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konture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888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hr-HR" sz="1800" spc="-1" strike="noStrike">
                <a:latin typeface="Arial"/>
              </a:rPr>
              <a:t>Kliknite za uređivanje oblika naslova teksta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9920" cy="4525200"/>
          </a:xfrm>
          <a:prstGeom prst="rect">
            <a:avLst/>
          </a:prstGeom>
        </p:spPr>
        <p:txBody>
          <a:bodyPr lIns="0" rIns="0" tIns="0" bIns="0">
            <a:normAutofit fontScale="9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Kliknite za uređivanje oblika teksta</a:t>
            </a:r>
            <a:endParaRPr b="0" lang="hr-H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Druga razina konture</a:t>
            </a:r>
            <a:endParaRPr b="0" lang="hr-H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Treća razina konture</a:t>
            </a:r>
            <a:endParaRPr b="0" lang="hr-H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Četvrta razina kontura</a:t>
            </a:r>
            <a:endParaRPr b="0" lang="hr-H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Peta razina kontura</a:t>
            </a:r>
            <a:endParaRPr b="0" lang="hr-H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Šesta razina kontura</a:t>
            </a:r>
            <a:endParaRPr b="0" lang="hr-H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Sedma razina konture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69920" cy="4525200"/>
          </a:xfrm>
          <a:prstGeom prst="rect">
            <a:avLst/>
          </a:prstGeom>
        </p:spPr>
        <p:txBody>
          <a:bodyPr lIns="0" rIns="0" tIns="0" bIns="0">
            <a:normAutofit fontScale="9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Kliknite za uređivanje oblika teksta</a:t>
            </a:r>
            <a:endParaRPr b="0" lang="hr-H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Druga razina konture</a:t>
            </a:r>
            <a:endParaRPr b="0" lang="hr-H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Treća razina konture</a:t>
            </a:r>
            <a:endParaRPr b="0" lang="hr-H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Četvrta razina kontura</a:t>
            </a:r>
            <a:endParaRPr b="0" lang="hr-H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Peta razina kontura</a:t>
            </a:r>
            <a:endParaRPr b="0" lang="hr-H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Šesta razina kontura</a:t>
            </a:r>
            <a:endParaRPr b="0" lang="hr-H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Sedma razina konture</a:t>
            </a:r>
            <a:endParaRPr b="0" lang="hr-H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888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hr-HR" sz="1800" spc="-1" strike="noStrike">
                <a:latin typeface="Arial"/>
              </a:rPr>
              <a:t>Kliknite za uređivanje oblika naslova teksta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9920" cy="2158200"/>
          </a:xfrm>
          <a:prstGeom prst="rect">
            <a:avLst/>
          </a:prstGeom>
        </p:spPr>
        <p:txBody>
          <a:bodyPr lIns="0" rIns="0" tIns="0" bIns="0">
            <a:normAutofit fontScale="2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Kliknite za uređivanje oblika teksta</a:t>
            </a:r>
            <a:endParaRPr b="0" lang="hr-H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Druga razina konture</a:t>
            </a:r>
            <a:endParaRPr b="0" lang="hr-H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Treća razina konture</a:t>
            </a:r>
            <a:endParaRPr b="0" lang="hr-H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Četvrta razina kontura</a:t>
            </a:r>
            <a:endParaRPr b="0" lang="hr-H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Peta razina kontura</a:t>
            </a:r>
            <a:endParaRPr b="0" lang="hr-H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Šesta razina kontura</a:t>
            </a:r>
            <a:endParaRPr b="0" lang="hr-H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Sedma razina konture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2526480" y="1600200"/>
            <a:ext cx="1969920" cy="4525200"/>
          </a:xfrm>
          <a:prstGeom prst="rect">
            <a:avLst/>
          </a:prstGeom>
        </p:spPr>
        <p:txBody>
          <a:bodyPr lIns="0" rIns="0" tIns="0" bIns="0">
            <a:normAutofit fontScale="9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Kliknite za uređivanje oblika teksta</a:t>
            </a:r>
            <a:endParaRPr b="0" lang="hr-H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Druga razina konture</a:t>
            </a:r>
            <a:endParaRPr b="0" lang="hr-H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Treća razina konture</a:t>
            </a:r>
            <a:endParaRPr b="0" lang="hr-H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Četvrta razina kontura</a:t>
            </a:r>
            <a:endParaRPr b="0" lang="hr-H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Peta razina kontura</a:t>
            </a:r>
            <a:endParaRPr b="0" lang="hr-H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Šesta razina kontura</a:t>
            </a:r>
            <a:endParaRPr b="0" lang="hr-H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Sedma razina konture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69920" cy="2158200"/>
          </a:xfrm>
          <a:prstGeom prst="rect">
            <a:avLst/>
          </a:prstGeom>
        </p:spPr>
        <p:txBody>
          <a:bodyPr lIns="0" rIns="0" tIns="0" bIns="0">
            <a:normAutofit fontScale="2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Kliknite za uređivanje oblika teksta</a:t>
            </a:r>
            <a:endParaRPr b="0" lang="hr-H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Druga razina konture</a:t>
            </a:r>
            <a:endParaRPr b="0" lang="hr-H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Treća razina konture</a:t>
            </a:r>
            <a:endParaRPr b="0" lang="hr-H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800" spc="-1" strike="noStrike">
                <a:latin typeface="Arial"/>
              </a:rPr>
              <a:t>Četvrta razina kontura</a:t>
            </a:r>
            <a:endParaRPr b="0" lang="hr-H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Peta razina kontura</a:t>
            </a:r>
            <a:endParaRPr b="0" lang="hr-H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Šesta razina kontura</a:t>
            </a:r>
            <a:endParaRPr b="0" lang="hr-H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Sedma razina konture</a:t>
            </a:r>
            <a:endParaRPr b="0" lang="hr-H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4284720" y="5343480"/>
            <a:ext cx="4534920" cy="14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6600" spc="-1" strike="noStrike">
                <a:solidFill>
                  <a:srgbClr val="99cc00"/>
                </a:solidFill>
                <a:latin typeface="Comic Sans MS"/>
              </a:rPr>
              <a:t>PROLJEĆE</a:t>
            </a:r>
            <a:endParaRPr b="0" lang="hr-HR" sz="6600" spc="-1" strike="noStrike">
              <a:latin typeface="Arial"/>
            </a:endParaRPr>
          </a:p>
        </p:txBody>
      </p:sp>
      <p:pic>
        <p:nvPicPr>
          <p:cNvPr id="156" name="Picture 12" descr=""/>
          <p:cNvPicPr/>
          <p:nvPr/>
        </p:nvPicPr>
        <p:blipFill>
          <a:blip r:embed="rId1"/>
          <a:stretch/>
        </p:blipFill>
        <p:spPr>
          <a:xfrm>
            <a:off x="595440" y="477720"/>
            <a:ext cx="3544200" cy="5903280"/>
          </a:xfrm>
          <a:prstGeom prst="rect">
            <a:avLst/>
          </a:prstGeom>
          <a:ln>
            <a:noFill/>
          </a:ln>
        </p:spPr>
      </p:pic>
      <p:sp>
        <p:nvSpPr>
          <p:cNvPr id="157" name="CustomShape 2"/>
          <p:cNvSpPr/>
          <p:nvPr/>
        </p:nvSpPr>
        <p:spPr>
          <a:xfrm>
            <a:off x="3124080" y="6524640"/>
            <a:ext cx="2894760" cy="196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hr-HR" sz="1000" spc="-1" strike="noStrike">
                <a:solidFill>
                  <a:srgbClr val="92d050"/>
                </a:solidFill>
                <a:latin typeface="Arial"/>
              </a:rPr>
              <a:t>www.zbornica.com</a:t>
            </a:r>
            <a:endParaRPr b="0" lang="hr-H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0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4400" spc="-1" strike="noStrike">
                <a:solidFill>
                  <a:srgbClr val="92d050"/>
                </a:solidFill>
                <a:latin typeface="Comic Sans MS"/>
              </a:rPr>
              <a:t>ODJEĆA i OBUĆA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4648320" y="1600200"/>
            <a:ext cx="4037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odijevamo i obuvamo laganiju odjeću i obuću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djeca se često igraju na travnjaku i u dvorištu</a:t>
            </a:r>
            <a:endParaRPr b="0" lang="hr-HR" sz="2800" spc="-1" strike="noStrike">
              <a:latin typeface="Arial"/>
            </a:endParaRPr>
          </a:p>
        </p:txBody>
      </p:sp>
      <p:pic>
        <p:nvPicPr>
          <p:cNvPr id="199" name="Picture 13" descr=""/>
          <p:cNvPicPr/>
          <p:nvPr/>
        </p:nvPicPr>
        <p:blipFill>
          <a:blip r:embed="rId1"/>
          <a:stretch/>
        </p:blipFill>
        <p:spPr>
          <a:xfrm>
            <a:off x="457200" y="1649880"/>
            <a:ext cx="4037760" cy="4179240"/>
          </a:xfrm>
          <a:prstGeom prst="rect">
            <a:avLst/>
          </a:prstGeom>
          <a:ln>
            <a:noFill/>
          </a:ln>
        </p:spPr>
      </p:pic>
      <p:pic>
        <p:nvPicPr>
          <p:cNvPr id="200" name="Picture 14" descr=""/>
          <p:cNvPicPr/>
          <p:nvPr/>
        </p:nvPicPr>
        <p:blipFill>
          <a:blip r:embed="rId2"/>
          <a:stretch/>
        </p:blipFill>
        <p:spPr>
          <a:xfrm>
            <a:off x="5096520" y="4278600"/>
            <a:ext cx="3069360" cy="2299680"/>
          </a:xfrm>
          <a:prstGeom prst="rect">
            <a:avLst/>
          </a:prstGeom>
          <a:ln>
            <a:noFill/>
          </a:ln>
        </p:spPr>
      </p:pic>
      <p:sp>
        <p:nvSpPr>
          <p:cNvPr id="201" name="CustomShape 3"/>
          <p:cNvSpPr/>
          <p:nvPr/>
        </p:nvSpPr>
        <p:spPr>
          <a:xfrm>
            <a:off x="3124080" y="6524640"/>
            <a:ext cx="2894760" cy="196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hr-HR" sz="1000" spc="-1" strike="noStrike">
                <a:solidFill>
                  <a:srgbClr val="92d050"/>
                </a:solidFill>
                <a:latin typeface="Arial"/>
              </a:rPr>
              <a:t>www.zbornica.com</a:t>
            </a:r>
            <a:endParaRPr b="0" lang="hr-H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2" dur="indefinite" restart="never" nodeType="tmRoot">
          <p:childTnLst>
            <p:seq>
              <p:cTn id="223" dur="indefinite" nodeType="mainSeq">
                <p:childTnLst>
                  <p:par>
                    <p:cTn id="224" nodeType="clickEffect" fill="hold">
                      <p:stCondLst>
                        <p:cond delay="0"/>
                      </p:stCondLst>
                      <p:childTnLst>
                        <p:par>
                          <p:cTn id="22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8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1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4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nodeType="clickEffect" fill="hold">
                      <p:stCondLst>
                        <p:cond delay="indefinite"/>
                      </p:stCondLst>
                      <p:childTnLst>
                        <p:par>
                          <p:cTn id="2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9" dur="2000"/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nodeType="clickEffect" fill="hold">
                      <p:stCondLst>
                        <p:cond delay="indefinite"/>
                      </p:stCondLst>
                      <p:childTnLst>
                        <p:par>
                          <p:cTn id="2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4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4" dur="2000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4400" spc="-1" strike="noStrike">
                <a:solidFill>
                  <a:srgbClr val="92d050"/>
                </a:solidFill>
                <a:latin typeface="Comic Sans MS"/>
              </a:rPr>
              <a:t>VRIJEME U PROLJEĆE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4648320" y="1989000"/>
            <a:ext cx="4037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dani postaju sve duži, a noći sve kraće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sunce jače grije i otapa snijeg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padaju tople proljetne kiše</a:t>
            </a:r>
            <a:endParaRPr b="0" lang="hr-HR" sz="2800" spc="-1" strike="noStrike">
              <a:latin typeface="Arial"/>
            </a:endParaRPr>
          </a:p>
        </p:txBody>
      </p:sp>
      <p:pic>
        <p:nvPicPr>
          <p:cNvPr id="160" name="Picture 8" descr=""/>
          <p:cNvPicPr/>
          <p:nvPr/>
        </p:nvPicPr>
        <p:blipFill>
          <a:blip r:embed="rId1"/>
          <a:stretch/>
        </p:blipFill>
        <p:spPr>
          <a:xfrm>
            <a:off x="1042920" y="2060640"/>
            <a:ext cx="2975760" cy="3131280"/>
          </a:xfrm>
          <a:prstGeom prst="rect">
            <a:avLst/>
          </a:prstGeom>
          <a:ln>
            <a:noFill/>
          </a:ln>
        </p:spPr>
      </p:pic>
      <p:sp>
        <p:nvSpPr>
          <p:cNvPr id="161" name="CustomShape 3"/>
          <p:cNvSpPr/>
          <p:nvPr/>
        </p:nvSpPr>
        <p:spPr>
          <a:xfrm>
            <a:off x="3124080" y="6524640"/>
            <a:ext cx="2894760" cy="196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hr-HR" sz="1000" spc="-1" strike="noStrike">
                <a:solidFill>
                  <a:srgbClr val="92d050"/>
                </a:solidFill>
                <a:latin typeface="Arial"/>
              </a:rPr>
              <a:t>www.zbornica.com</a:t>
            </a:r>
            <a:endParaRPr b="0" lang="hr-H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>
                <p:childTnLst>
                  <p:par>
                    <p:cTn id="13" nodeType="clickEffect" fill="hold">
                      <p:stCondLst>
                        <p:cond delay="0"/>
                      </p:stCondLst>
                      <p:childTnLst>
                        <p:par>
                          <p:cTn id="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nodeType="clickEffect" fill="hold">
                      <p:stCondLst>
                        <p:cond delay="indefinite"/>
                      </p:stCondLst>
                      <p:childTnLst>
                        <p:par>
                          <p:cTn id="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" dur="20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nodeType="clickEffect" fill="hold">
                      <p:stCondLst>
                        <p:cond delay="indefinite"/>
                      </p:stCondLst>
                      <p:childTnLst>
                        <p:par>
                          <p:cTn id="2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" dur="20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nodeType="clickEffect" fill="hold">
                      <p:stCondLst>
                        <p:cond delay="indefinite"/>
                      </p:stCondLst>
                      <p:childTnLst>
                        <p:par>
                          <p:cTn id="3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5" dur="20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4400" spc="-1" strike="noStrike">
                <a:solidFill>
                  <a:srgbClr val="92d050"/>
                </a:solidFill>
                <a:latin typeface="Comic Sans MS"/>
              </a:rPr>
              <a:t>RAVNODNEVICA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57200" y="145044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hr-HR" sz="1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3200" spc="-1" strike="noStrike">
                <a:solidFill>
                  <a:srgbClr val="000000"/>
                </a:solidFill>
                <a:latin typeface="Comic Sans MS"/>
              </a:rPr>
              <a:t>prvog dana proljeća dan i noć jednako su dugi </a:t>
            </a:r>
            <a:endParaRPr b="0" lang="hr-HR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3200" spc="-1" strike="noStrike">
                <a:solidFill>
                  <a:srgbClr val="000000"/>
                </a:solidFill>
                <a:latin typeface="Comic Sans MS"/>
              </a:rPr>
              <a:t>tu prirodnu pojavu nazivamo</a:t>
            </a:r>
            <a:endParaRPr b="0" lang="hr-HR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3200" spc="-1" strike="noStrike">
                <a:solidFill>
                  <a:srgbClr val="000000"/>
                </a:solidFill>
                <a:latin typeface="Comic Sans MS"/>
              </a:rPr>
              <a:t>RAVNODNEVICA  </a:t>
            </a:r>
            <a:endParaRPr b="0" lang="hr-HR" sz="3200" spc="-1" strike="noStrike">
              <a:latin typeface="Arial"/>
            </a:endParaRPr>
          </a:p>
        </p:txBody>
      </p:sp>
      <p:sp>
        <p:nvSpPr>
          <p:cNvPr id="164" name="CustomShape 3"/>
          <p:cNvSpPr/>
          <p:nvPr/>
        </p:nvSpPr>
        <p:spPr>
          <a:xfrm>
            <a:off x="5544000" y="3672000"/>
            <a:ext cx="3022920" cy="2879640"/>
          </a:xfrm>
          <a:prstGeom prst="ellipse">
            <a:avLst/>
          </a:prstGeom>
          <a:solidFill>
            <a:srgbClr val="dddddd"/>
          </a:solidFill>
          <a:ln w="2844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65" name="Picture 9" descr=""/>
          <p:cNvPicPr/>
          <p:nvPr/>
        </p:nvPicPr>
        <p:blipFill>
          <a:blip r:embed="rId1"/>
          <a:stretch/>
        </p:blipFill>
        <p:spPr>
          <a:xfrm>
            <a:off x="5112000" y="3312000"/>
            <a:ext cx="3779280" cy="3601440"/>
          </a:xfrm>
          <a:prstGeom prst="rect">
            <a:avLst/>
          </a:prstGeom>
          <a:ln>
            <a:noFill/>
          </a:ln>
        </p:spPr>
      </p:pic>
      <p:sp>
        <p:nvSpPr>
          <p:cNvPr id="166" name="CustomShape 4"/>
          <p:cNvSpPr/>
          <p:nvPr/>
        </p:nvSpPr>
        <p:spPr>
          <a:xfrm>
            <a:off x="3124080" y="6524640"/>
            <a:ext cx="2894760" cy="196200"/>
          </a:xfrm>
          <a:custGeom>
            <a:avLst/>
            <a:gdLst/>
            <a:ahLst/>
            <a:rect l="0" t="0" r="r" b="b"/>
            <a:pathLst>
              <a:path w="8043" h="547">
                <a:moveTo>
                  <a:pt x="0" y="0"/>
                </a:moveTo>
                <a:lnTo>
                  <a:pt x="8042" y="0"/>
                </a:lnTo>
                <a:moveTo>
                  <a:pt x="0" y="546"/>
                </a:moveTo>
                <a:lnTo>
                  <a:pt x="8042" y="546"/>
                </a:lnTo>
              </a:path>
            </a:pathLst>
          </a:custGeom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Ctr="1">
            <a:prstTxWarp prst="textPlain"/>
            <a:noAutofit/>
          </a:bodyPr>
          <a:p>
            <a:pPr algn="ctr">
              <a:lnSpc>
                <a:spcPct val="100000"/>
              </a:lnSpc>
            </a:pPr>
            <a:r>
              <a:rPr b="0" lang="hr-HR" sz="1000" spc="-1" strike="noStrike">
                <a:solidFill>
                  <a:srgbClr val="92d050"/>
                </a:solidFill>
                <a:latin typeface="Arial"/>
              </a:rPr>
              <a:t>www.zbornica.com</a:t>
            </a:r>
            <a:endParaRPr b="0" lang="hr-H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6" dur="indefinite" restart="never" nodeType="tmRoot">
          <p:childTnLst>
            <p:seq>
              <p:cTn id="37" dur="indefinite" nodeType="mainSeq">
                <p:childTnLst>
                  <p:par>
                    <p:cTn id="38" nodeType="clickEffect" fill="hold">
                      <p:stCondLst>
                        <p:cond delay="0"/>
                      </p:stCondLst>
                      <p:childTnLst>
                        <p:par>
                          <p:cTn id="3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2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5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8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nodeType="clickEffect" fill="hold">
                      <p:stCondLst>
                        <p:cond delay="indefinite"/>
                      </p:stCondLst>
                      <p:childTnLst>
                        <p:par>
                          <p:cTn id="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3" dur="20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nodeType="clickEffect" fill="hold">
                      <p:stCondLst>
                        <p:cond delay="indefinite"/>
                      </p:stCondLst>
                      <p:childTnLst>
                        <p:par>
                          <p:cTn id="5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8" dur="20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4400" spc="-1" strike="noStrike">
                <a:solidFill>
                  <a:srgbClr val="92d050"/>
                </a:solidFill>
                <a:latin typeface="Comic Sans MS"/>
              </a:rPr>
              <a:t>Promjene u prirodi - BILJKE</a:t>
            </a:r>
            <a:endParaRPr b="0" lang="hr-HR" sz="4400" spc="-1" strike="noStrike">
              <a:latin typeface="Arial"/>
            </a:endParaRPr>
          </a:p>
        </p:txBody>
      </p:sp>
      <p:pic>
        <p:nvPicPr>
          <p:cNvPr id="168" name="Picture 11" descr=""/>
          <p:cNvPicPr/>
          <p:nvPr/>
        </p:nvPicPr>
        <p:blipFill>
          <a:blip r:embed="rId1"/>
          <a:stretch/>
        </p:blipFill>
        <p:spPr>
          <a:xfrm>
            <a:off x="611280" y="4508640"/>
            <a:ext cx="2310840" cy="1593000"/>
          </a:xfrm>
          <a:prstGeom prst="rect">
            <a:avLst/>
          </a:prstGeom>
          <a:ln>
            <a:noFill/>
          </a:ln>
        </p:spPr>
      </p:pic>
      <p:sp>
        <p:nvSpPr>
          <p:cNvPr id="169" name="CustomShape 2"/>
          <p:cNvSpPr/>
          <p:nvPr/>
        </p:nvSpPr>
        <p:spPr>
          <a:xfrm>
            <a:off x="4648320" y="1600200"/>
            <a:ext cx="4037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u proljeće biljke dobivaju više topline, vlage i svjetlosti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biljke počinju rasti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trava se zazelenjela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na oranicama je narasla pšenica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Seljaci na oranicama siju kukuruz</a:t>
            </a: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hr-HR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 </a:t>
            </a:r>
            <a:endParaRPr b="0" lang="hr-HR" sz="2800" spc="-1" strike="noStrike">
              <a:latin typeface="Arial"/>
            </a:endParaRPr>
          </a:p>
        </p:txBody>
      </p:sp>
      <p:pic>
        <p:nvPicPr>
          <p:cNvPr id="170" name="Picture 13" descr=""/>
          <p:cNvPicPr/>
          <p:nvPr/>
        </p:nvPicPr>
        <p:blipFill>
          <a:blip r:embed="rId2"/>
          <a:stretch/>
        </p:blipFill>
        <p:spPr>
          <a:xfrm>
            <a:off x="2987640" y="3933720"/>
            <a:ext cx="1063080" cy="1617120"/>
          </a:xfrm>
          <a:prstGeom prst="rect">
            <a:avLst/>
          </a:prstGeom>
          <a:ln>
            <a:noFill/>
          </a:ln>
        </p:spPr>
      </p:pic>
      <p:pic>
        <p:nvPicPr>
          <p:cNvPr id="171" name="Picture 15" descr=""/>
          <p:cNvPicPr/>
          <p:nvPr/>
        </p:nvPicPr>
        <p:blipFill>
          <a:blip r:embed="rId3"/>
          <a:stretch/>
        </p:blipFill>
        <p:spPr>
          <a:xfrm>
            <a:off x="1476360" y="1554120"/>
            <a:ext cx="2453400" cy="2594880"/>
          </a:xfrm>
          <a:prstGeom prst="rect">
            <a:avLst/>
          </a:prstGeom>
          <a:ln>
            <a:noFill/>
          </a:ln>
        </p:spPr>
      </p:pic>
      <p:sp>
        <p:nvSpPr>
          <p:cNvPr id="172" name="CustomShape 3"/>
          <p:cNvSpPr/>
          <p:nvPr/>
        </p:nvSpPr>
        <p:spPr>
          <a:xfrm>
            <a:off x="3124080" y="6524640"/>
            <a:ext cx="2894760" cy="196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hr-HR" sz="1000" spc="-1" strike="noStrike">
                <a:solidFill>
                  <a:srgbClr val="92d050"/>
                </a:solidFill>
                <a:latin typeface="Arial"/>
              </a:rPr>
              <a:t>www.zbornica.com</a:t>
            </a:r>
            <a:endParaRPr b="0" lang="hr-H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9" dur="indefinite" restart="never" nodeType="tmRoot">
          <p:childTnLst>
            <p:seq>
              <p:cTn id="60" dur="indefinite" nodeType="mainSeq">
                <p:childTnLst>
                  <p:par>
                    <p:cTn id="61" nodeType="clickEffect" fill="hold">
                      <p:stCondLst>
                        <p:cond delay="0"/>
                      </p:stCondLst>
                      <p:childTnLst>
                        <p:par>
                          <p:cTn id="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5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8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1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4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nodeType="clickEffect" fill="hold">
                      <p:stCondLst>
                        <p:cond delay="indefinite"/>
                      </p:stCondLst>
                      <p:childTnLst>
                        <p:par>
                          <p:cTn id="7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9" dur="20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nodeType="clickEffect" fill="hold">
                      <p:stCondLst>
                        <p:cond delay="indefinite"/>
                      </p:stCondLst>
                      <p:childTnLst>
                        <p:par>
                          <p:cTn id="8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4" dur="2000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nodeType="clickEffect" fill="hold">
                      <p:stCondLst>
                        <p:cond delay="indefinite"/>
                      </p:stCondLst>
                      <p:childTnLst>
                        <p:par>
                          <p:cTn id="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9" dur="20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nodeType="clickEffect" fill="hold">
                      <p:stCondLst>
                        <p:cond delay="indefinite"/>
                      </p:stCondLst>
                      <p:childTnLst>
                        <p:par>
                          <p:cTn id="9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4" dur="2000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nodeType="clickEffect" fill="hold">
                      <p:stCondLst>
                        <p:cond delay="indefinite"/>
                      </p:stCondLst>
                      <p:childTnLst>
                        <p:par>
                          <p:cTn id="9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9" dur="20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4400" spc="-1" strike="noStrike">
                <a:solidFill>
                  <a:srgbClr val="92d050"/>
                </a:solidFill>
                <a:latin typeface="Comic Sans MS"/>
              </a:rPr>
              <a:t>VJESNICI PROLJEĆA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4648320" y="1600200"/>
            <a:ext cx="4037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javljaju se vjesnici proljeća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to su visibaba, jaglac, ljubičica,  drijemovac…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proljetnice </a:t>
            </a:r>
            <a:r>
              <a:rPr b="0" lang="hr-HR" sz="2800" spc="-1" strike="noStrike">
                <a:solidFill>
                  <a:srgbClr val="92d050"/>
                </a:solidFill>
                <a:latin typeface="Comic Sans MS"/>
              </a:rPr>
              <a:t>NE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92d050"/>
                </a:solidFill>
                <a:latin typeface="Comic Sans MS"/>
              </a:rPr>
              <a:t>smijemo brati</a:t>
            </a:r>
            <a:endParaRPr b="0" lang="hr-HR" sz="2800" spc="-1" strike="noStrike">
              <a:latin typeface="Arial"/>
            </a:endParaRPr>
          </a:p>
        </p:txBody>
      </p:sp>
      <p:pic>
        <p:nvPicPr>
          <p:cNvPr id="175" name="Picture 13" descr=""/>
          <p:cNvPicPr/>
          <p:nvPr/>
        </p:nvPicPr>
        <p:blipFill>
          <a:blip r:embed="rId1"/>
          <a:stretch/>
        </p:blipFill>
        <p:spPr>
          <a:xfrm>
            <a:off x="5757840" y="4941720"/>
            <a:ext cx="835920" cy="1439280"/>
          </a:xfrm>
          <a:prstGeom prst="rect">
            <a:avLst/>
          </a:prstGeom>
          <a:ln>
            <a:noFill/>
          </a:ln>
        </p:spPr>
      </p:pic>
      <p:pic>
        <p:nvPicPr>
          <p:cNvPr id="176" name="Picture 15" descr=""/>
          <p:cNvPicPr/>
          <p:nvPr/>
        </p:nvPicPr>
        <p:blipFill>
          <a:blip r:embed="rId2"/>
          <a:stretch/>
        </p:blipFill>
        <p:spPr>
          <a:xfrm>
            <a:off x="457200" y="1872720"/>
            <a:ext cx="4037760" cy="4050720"/>
          </a:xfrm>
          <a:prstGeom prst="rect">
            <a:avLst/>
          </a:prstGeom>
          <a:ln>
            <a:noFill/>
          </a:ln>
        </p:spPr>
      </p:pic>
      <p:pic>
        <p:nvPicPr>
          <p:cNvPr id="177" name="Picture 16" descr=""/>
          <p:cNvPicPr/>
          <p:nvPr/>
        </p:nvPicPr>
        <p:blipFill>
          <a:blip r:embed="rId3"/>
          <a:stretch/>
        </p:blipFill>
        <p:spPr>
          <a:xfrm>
            <a:off x="7020000" y="4941720"/>
            <a:ext cx="1083600" cy="1375560"/>
          </a:xfrm>
          <a:prstGeom prst="rect">
            <a:avLst/>
          </a:prstGeom>
          <a:ln>
            <a:noFill/>
          </a:ln>
        </p:spPr>
      </p:pic>
      <p:sp>
        <p:nvSpPr>
          <p:cNvPr id="178" name="CustomShape 3"/>
          <p:cNvSpPr/>
          <p:nvPr/>
        </p:nvSpPr>
        <p:spPr>
          <a:xfrm>
            <a:off x="3124080" y="6524640"/>
            <a:ext cx="2894760" cy="196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hr-HR" sz="1000" spc="-1" strike="noStrike">
                <a:solidFill>
                  <a:srgbClr val="92d050"/>
                </a:solidFill>
                <a:latin typeface="Arial"/>
              </a:rPr>
              <a:t>www.zbornica.com</a:t>
            </a:r>
            <a:endParaRPr b="0" lang="hr-H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0" dur="indefinite" restart="never" nodeType="tmRoot">
          <p:childTnLst>
            <p:seq>
              <p:cTn id="101" dur="indefinite" nodeType="mainSeq">
                <p:childTnLst>
                  <p:par>
                    <p:cTn id="102" nodeType="clickEffect" fill="hold">
                      <p:stCondLst>
                        <p:cond delay="0"/>
                      </p:stCondLst>
                      <p:childTnLst>
                        <p:par>
                          <p:cTn id="10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6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9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2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5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nodeType="clickEffect" fill="hold">
                      <p:stCondLst>
                        <p:cond delay="indefinite"/>
                      </p:stCondLst>
                      <p:childTnLst>
                        <p:par>
                          <p:cTn id="11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0" dur="2000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nodeType="clickEffect" fill="hold">
                      <p:stCondLst>
                        <p:cond delay="indefinite"/>
                      </p:stCondLst>
                      <p:childTnLst>
                        <p:par>
                          <p:cTn id="1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5" dur="2000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nodeType="clickEffect" fill="hold">
                      <p:stCondLst>
                        <p:cond delay="indefinite"/>
                      </p:stCondLst>
                      <p:childTnLst>
                        <p:par>
                          <p:cTn id="12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0" dur="2000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4400" spc="-1" strike="noStrike">
                <a:solidFill>
                  <a:srgbClr val="92d050"/>
                </a:solidFill>
                <a:latin typeface="Comic Sans MS"/>
              </a:rPr>
              <a:t>VOĆNJAK I VINOGRAD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4648320" y="2432160"/>
            <a:ext cx="4037760" cy="286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voćke i vinovu lozu treba orezati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iz pupova se razvijaju cvjetovi i listovi </a:t>
            </a:r>
            <a:endParaRPr b="0" lang="hr-HR" sz="2800" spc="-1" strike="noStrike">
              <a:latin typeface="Arial"/>
            </a:endParaRPr>
          </a:p>
        </p:txBody>
      </p:sp>
      <p:pic>
        <p:nvPicPr>
          <p:cNvPr id="181" name="Picture 9" descr=""/>
          <p:cNvPicPr/>
          <p:nvPr/>
        </p:nvPicPr>
        <p:blipFill>
          <a:blip r:embed="rId1"/>
          <a:stretch/>
        </p:blipFill>
        <p:spPr>
          <a:xfrm>
            <a:off x="457200" y="2349360"/>
            <a:ext cx="4690440" cy="3264840"/>
          </a:xfrm>
          <a:prstGeom prst="rect">
            <a:avLst/>
          </a:prstGeom>
          <a:ln>
            <a:noFill/>
          </a:ln>
        </p:spPr>
      </p:pic>
      <p:sp>
        <p:nvSpPr>
          <p:cNvPr id="182" name="CustomShape 3"/>
          <p:cNvSpPr/>
          <p:nvPr/>
        </p:nvSpPr>
        <p:spPr>
          <a:xfrm>
            <a:off x="3124080" y="6524640"/>
            <a:ext cx="2894760" cy="196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hr-HR" sz="1000" spc="-1" strike="noStrike">
                <a:solidFill>
                  <a:srgbClr val="92d050"/>
                </a:solidFill>
                <a:latin typeface="Arial"/>
              </a:rPr>
              <a:t>www.zbornica.com</a:t>
            </a:r>
            <a:endParaRPr b="0" lang="hr-H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1" dur="indefinite" restart="never" nodeType="tmRoot">
          <p:childTnLst>
            <p:seq>
              <p:cTn id="132" dur="indefinite" nodeType="mainSeq">
                <p:childTnLst>
                  <p:par>
                    <p:cTn id="133" nodeType="clickEffect" fill="hold">
                      <p:stCondLst>
                        <p:cond delay="0"/>
                      </p:stCondLst>
                      <p:childTnLst>
                        <p:par>
                          <p:cTn id="1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7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0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nodeType="clickEffect" fill="hold">
                      <p:stCondLst>
                        <p:cond delay="indefinite"/>
                      </p:stCondLst>
                      <p:childTnLst>
                        <p:par>
                          <p:cTn id="1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5" dur="2000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nodeType="clickEffect" fill="hold">
                      <p:stCondLst>
                        <p:cond delay="indefinite"/>
                      </p:stCondLst>
                      <p:childTnLst>
                        <p:par>
                          <p:cTn id="14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0" dur="2000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4400" spc="-1" strike="noStrike">
                <a:solidFill>
                  <a:srgbClr val="92d050"/>
                </a:solidFill>
                <a:latin typeface="Comic Sans MS"/>
              </a:rPr>
              <a:t>DJELATNOST LJUDI</a:t>
            </a:r>
            <a:endParaRPr b="0" lang="hr-HR" sz="4400" spc="-1" strike="noStrike">
              <a:latin typeface="Arial"/>
            </a:endParaRPr>
          </a:p>
        </p:txBody>
      </p:sp>
      <p:pic>
        <p:nvPicPr>
          <p:cNvPr id="184" name="Picture 18" descr=""/>
          <p:cNvPicPr/>
          <p:nvPr/>
        </p:nvPicPr>
        <p:blipFill>
          <a:blip r:embed="rId1"/>
          <a:stretch/>
        </p:blipFill>
        <p:spPr>
          <a:xfrm>
            <a:off x="971640" y="1341360"/>
            <a:ext cx="1896480" cy="4525200"/>
          </a:xfrm>
          <a:prstGeom prst="rect">
            <a:avLst/>
          </a:prstGeom>
          <a:ln>
            <a:noFill/>
          </a:ln>
        </p:spPr>
      </p:pic>
      <p:sp>
        <p:nvSpPr>
          <p:cNvPr id="185" name="CustomShape 2"/>
          <p:cNvSpPr/>
          <p:nvPr/>
        </p:nvSpPr>
        <p:spPr>
          <a:xfrm>
            <a:off x="3203640" y="1600200"/>
            <a:ext cx="4037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ljudi uređuju vrtove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tlo treba usitniti i pripremiti za sadnju 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U zemlju siju sjemenke i sade sadnice</a:t>
            </a:r>
            <a:endParaRPr b="0" lang="hr-HR" sz="2800" spc="-1" strike="noStrike">
              <a:latin typeface="Arial"/>
            </a:endParaRPr>
          </a:p>
        </p:txBody>
      </p:sp>
      <p:pic>
        <p:nvPicPr>
          <p:cNvPr id="186" name="Picture 19" descr=""/>
          <p:cNvPicPr/>
          <p:nvPr/>
        </p:nvPicPr>
        <p:blipFill>
          <a:blip r:embed="rId2"/>
          <a:stretch/>
        </p:blipFill>
        <p:spPr>
          <a:xfrm>
            <a:off x="3852720" y="4581360"/>
            <a:ext cx="4463280" cy="1389960"/>
          </a:xfrm>
          <a:prstGeom prst="rect">
            <a:avLst/>
          </a:prstGeom>
          <a:ln>
            <a:noFill/>
          </a:ln>
        </p:spPr>
      </p:pic>
      <p:sp>
        <p:nvSpPr>
          <p:cNvPr id="187" name="CustomShape 3"/>
          <p:cNvSpPr/>
          <p:nvPr/>
        </p:nvSpPr>
        <p:spPr>
          <a:xfrm>
            <a:off x="3124080" y="6524640"/>
            <a:ext cx="2894760" cy="196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hr-HR" sz="1000" spc="-1" strike="noStrike">
                <a:solidFill>
                  <a:srgbClr val="92d050"/>
                </a:solidFill>
                <a:latin typeface="Arial"/>
              </a:rPr>
              <a:t>www.zbornica.com</a:t>
            </a:r>
            <a:endParaRPr b="0" lang="hr-H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1" dur="indefinite" restart="never" nodeType="tmRoot">
          <p:childTnLst>
            <p:seq>
              <p:cTn id="152" dur="indefinite" nodeType="mainSeq">
                <p:childTnLst>
                  <p:par>
                    <p:cTn id="153" nodeType="clickEffect" fill="hold">
                      <p:stCondLst>
                        <p:cond delay="0"/>
                      </p:stCondLst>
                      <p:childTnLst>
                        <p:par>
                          <p:cTn id="1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7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0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3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nodeType="clickEffect" fill="hold">
                      <p:stCondLst>
                        <p:cond delay="indefinite"/>
                      </p:stCondLst>
                      <p:childTnLst>
                        <p:par>
                          <p:cTn id="16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8" dur="2000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3" dur="2000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nodeType="clickEffect" fill="hold">
                      <p:stCondLst>
                        <p:cond delay="indefinite"/>
                      </p:stCondLst>
                      <p:childTnLst>
                        <p:par>
                          <p:cTn id="17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8" dur="2000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4400" spc="-1" strike="noStrike">
                <a:solidFill>
                  <a:srgbClr val="92d050"/>
                </a:solidFill>
                <a:latin typeface="Comic Sans MS"/>
              </a:rPr>
              <a:t>ŽIVOTINJE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4648320" y="1600200"/>
            <a:ext cx="4037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mnoge životinje u proljeće dobivaju mlade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ptice selice vratile su se u svoja gnijezda; lastavice, rode...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endParaRPr b="0" lang="hr-HR" sz="2800" spc="-1" strike="noStrike">
              <a:latin typeface="Arial"/>
            </a:endParaRPr>
          </a:p>
        </p:txBody>
      </p:sp>
      <p:pic>
        <p:nvPicPr>
          <p:cNvPr id="190" name="Picture 11" descr=""/>
          <p:cNvPicPr/>
          <p:nvPr/>
        </p:nvPicPr>
        <p:blipFill>
          <a:blip r:embed="rId1"/>
          <a:stretch/>
        </p:blipFill>
        <p:spPr>
          <a:xfrm>
            <a:off x="893880" y="1557360"/>
            <a:ext cx="4037760" cy="4210920"/>
          </a:xfrm>
          <a:prstGeom prst="rect">
            <a:avLst/>
          </a:prstGeom>
          <a:ln>
            <a:noFill/>
          </a:ln>
        </p:spPr>
      </p:pic>
      <p:sp>
        <p:nvSpPr>
          <p:cNvPr id="191" name="CustomShape 3"/>
          <p:cNvSpPr/>
          <p:nvPr/>
        </p:nvSpPr>
        <p:spPr>
          <a:xfrm>
            <a:off x="3124080" y="6524640"/>
            <a:ext cx="2894760" cy="196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hr-HR" sz="1000" spc="-1" strike="noStrike">
                <a:solidFill>
                  <a:srgbClr val="92d050"/>
                </a:solidFill>
                <a:latin typeface="Arial"/>
              </a:rPr>
              <a:t>www.zbornica.com</a:t>
            </a:r>
            <a:endParaRPr b="0" lang="hr-H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9" dur="indefinite" restart="never" nodeType="tmRoot">
          <p:childTnLst>
            <p:seq>
              <p:cTn id="180" dur="indefinite" nodeType="mainSeq">
                <p:childTnLst>
                  <p:par>
                    <p:cTn id="181" nodeType="clickEffect" fill="hold">
                      <p:stCondLst>
                        <p:cond delay="0"/>
                      </p:stCondLst>
                      <p:childTnLst>
                        <p:par>
                          <p:cTn id="1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5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8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nodeType="clickEffect" fill="hold">
                      <p:stCondLst>
                        <p:cond delay="indefinite"/>
                      </p:stCondLst>
                      <p:childTnLst>
                        <p:par>
                          <p:cTn id="1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3" dur="2000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nodeType="clickEffect" fill="hold">
                      <p:stCondLst>
                        <p:cond delay="indefinite"/>
                      </p:stCondLst>
                      <p:childTnLst>
                        <p:par>
                          <p:cTn id="19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8" dur="2000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hr-HR" sz="4400" spc="-1" strike="noStrike">
                <a:solidFill>
                  <a:srgbClr val="92d050"/>
                </a:solidFill>
                <a:latin typeface="Comic Sans MS"/>
              </a:rPr>
              <a:t>PČELE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4648320" y="1600200"/>
            <a:ext cx="40377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pčele oblijeću oko rascvjetalog cvijeća i voćaka</a:t>
            </a:r>
            <a:endParaRPr b="0" lang="hr-HR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/>
              <a:buChar char=""/>
            </a:pP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 </a:t>
            </a:r>
            <a:r>
              <a:rPr b="0" lang="hr-HR" sz="2800" spc="-1" strike="noStrike">
                <a:solidFill>
                  <a:srgbClr val="000000"/>
                </a:solidFill>
                <a:latin typeface="Comic Sans MS"/>
              </a:rPr>
              <a:t>skupljaju slatki sok nektar iz kojeg prave med</a:t>
            </a:r>
            <a:endParaRPr b="0" lang="hr-HR" sz="2800" spc="-1" strike="noStrike">
              <a:latin typeface="Arial"/>
            </a:endParaRPr>
          </a:p>
        </p:txBody>
      </p:sp>
      <p:pic>
        <p:nvPicPr>
          <p:cNvPr id="194" name="Picture 6" descr=""/>
          <p:cNvPicPr/>
          <p:nvPr/>
        </p:nvPicPr>
        <p:blipFill>
          <a:blip r:embed="rId1"/>
          <a:stretch/>
        </p:blipFill>
        <p:spPr>
          <a:xfrm>
            <a:off x="457200" y="1903320"/>
            <a:ext cx="4037760" cy="3917160"/>
          </a:xfrm>
          <a:prstGeom prst="rect">
            <a:avLst/>
          </a:prstGeom>
          <a:ln>
            <a:noFill/>
          </a:ln>
        </p:spPr>
      </p:pic>
      <p:pic>
        <p:nvPicPr>
          <p:cNvPr id="195" name="Picture 7" descr=""/>
          <p:cNvPicPr/>
          <p:nvPr/>
        </p:nvPicPr>
        <p:blipFill>
          <a:blip r:embed="rId2"/>
          <a:stretch/>
        </p:blipFill>
        <p:spPr>
          <a:xfrm>
            <a:off x="6516720" y="4365720"/>
            <a:ext cx="1864440" cy="1924920"/>
          </a:xfrm>
          <a:prstGeom prst="rect">
            <a:avLst/>
          </a:prstGeom>
          <a:ln>
            <a:noFill/>
          </a:ln>
        </p:spPr>
      </p:pic>
      <p:sp>
        <p:nvSpPr>
          <p:cNvPr id="196" name="CustomShape 3"/>
          <p:cNvSpPr/>
          <p:nvPr/>
        </p:nvSpPr>
        <p:spPr>
          <a:xfrm>
            <a:off x="3124080" y="6524640"/>
            <a:ext cx="2894760" cy="196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hr-HR" sz="1000" spc="-1" strike="noStrike">
                <a:solidFill>
                  <a:srgbClr val="92d050"/>
                </a:solidFill>
                <a:latin typeface="Arial"/>
              </a:rPr>
              <a:t>www.zbornica.com</a:t>
            </a:r>
            <a:endParaRPr b="0" lang="hr-HR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9" dur="indefinite" restart="never" nodeType="tmRoot">
          <p:childTnLst>
            <p:seq>
              <p:cTn id="200" dur="indefinite" nodeType="mainSeq">
                <p:childTnLst>
                  <p:par>
                    <p:cTn id="201" nodeType="clickEffect" fill="hold">
                      <p:stCondLst>
                        <p:cond delay="0"/>
                      </p:stCondLst>
                      <p:childTnLst>
                        <p:par>
                          <p:cTn id="2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5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8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1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nodeType="clickEffect" fill="hold">
                      <p:stCondLst>
                        <p:cond delay="indefinite"/>
                      </p:stCondLst>
                      <p:childTnLst>
                        <p:par>
                          <p:cTn id="21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6" dur="2000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nodeType="clickEffect" fill="hold">
                      <p:stCondLst>
                        <p:cond delay="indefinite"/>
                      </p:stCondLst>
                      <p:childTnLst>
                        <p:par>
                          <p:cTn id="2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1" dur="2000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</TotalTime>
  <Application>LibreOffice/6.2.5.2$Windows_X86_64 LibreOffice_project/1ec314fa52f458adc18c4f025c545a4e8b22c159</Application>
  <Words>191</Words>
  <Paragraphs>52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2007-01-01T15:29:11Z</dcterms:created>
  <dc:creator>Branka Pauković</dc:creator>
  <dc:description/>
  <dc:language>hr-HR</dc:language>
  <cp:lastModifiedBy/>
  <dcterms:modified xsi:type="dcterms:W3CDTF">2020-03-26T12:25:29Z</dcterms:modified>
  <cp:revision>136</cp:revision>
  <dc:subject/>
  <dc:title>Proljeće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Prikaz na zaslonu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