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8" r:id="rId2"/>
    <p:sldId id="257" r:id="rId3"/>
    <p:sldId id="256" r:id="rId4"/>
    <p:sldId id="259" r:id="rId5"/>
    <p:sldId id="260" r:id="rId6"/>
    <p:sldId id="277" r:id="rId7"/>
    <p:sldId id="278" r:id="rId8"/>
    <p:sldId id="261" r:id="rId9"/>
    <p:sldId id="279" r:id="rId10"/>
    <p:sldId id="280" r:id="rId11"/>
    <p:sldId id="262" r:id="rId12"/>
    <p:sldId id="281" r:id="rId13"/>
    <p:sldId id="282" r:id="rId14"/>
    <p:sldId id="263" r:id="rId15"/>
    <p:sldId id="283" r:id="rId16"/>
    <p:sldId id="284" r:id="rId17"/>
    <p:sldId id="264" r:id="rId18"/>
    <p:sldId id="285" r:id="rId19"/>
    <p:sldId id="286" r:id="rId20"/>
    <p:sldId id="272" r:id="rId21"/>
    <p:sldId id="287" r:id="rId22"/>
    <p:sldId id="288" r:id="rId23"/>
    <p:sldId id="265" r:id="rId24"/>
    <p:sldId id="289" r:id="rId25"/>
    <p:sldId id="290" r:id="rId26"/>
    <p:sldId id="266" r:id="rId27"/>
    <p:sldId id="291" r:id="rId28"/>
    <p:sldId id="292" r:id="rId29"/>
    <p:sldId id="267" r:id="rId30"/>
    <p:sldId id="293" r:id="rId31"/>
    <p:sldId id="294" r:id="rId32"/>
    <p:sldId id="268" r:id="rId33"/>
    <p:sldId id="295" r:id="rId34"/>
    <p:sldId id="296" r:id="rId35"/>
    <p:sldId id="269" r:id="rId36"/>
    <p:sldId id="297" r:id="rId37"/>
    <p:sldId id="298" r:id="rId38"/>
    <p:sldId id="270" r:id="rId39"/>
    <p:sldId id="299" r:id="rId40"/>
    <p:sldId id="300" r:id="rId41"/>
    <p:sldId id="271" r:id="rId42"/>
    <p:sldId id="274" r:id="rId43"/>
    <p:sldId id="275" r:id="rId44"/>
    <p:sldId id="276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4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0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8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1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0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slide" Target="slide3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slide" Target="slide36.xml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slide" Target="slide39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slide" Target="slide42.xml"/><Relationship Id="rId4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YIB2SJnBHB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slide" Target="slide42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30207-B21B-4FCE-A7F9-F314688A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97B6024-B27F-413B-BF56-76E0EE43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76" y="82241"/>
            <a:ext cx="11593380" cy="4664524"/>
          </a:xfr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8B40FC7-0401-4EC4-8051-58DD52444C2F}"/>
              </a:ext>
            </a:extLst>
          </p:cNvPr>
          <p:cNvSpPr txBox="1">
            <a:spLocks/>
          </p:cNvSpPr>
          <p:nvPr/>
        </p:nvSpPr>
        <p:spPr>
          <a:xfrm>
            <a:off x="502445" y="4746765"/>
            <a:ext cx="11187110" cy="183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Za ići dalje pritisni desnu strelicu</a:t>
            </a:r>
          </a:p>
          <a:p>
            <a:r>
              <a:rPr lang="hr-HR" sz="2400" dirty="0"/>
              <a:t>Ako se želiš vratiti na prethodnu stranicu pritisni lijevu strelicu</a:t>
            </a:r>
          </a:p>
          <a:p>
            <a:endParaRPr lang="hr-HR" sz="2400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1530E31-9D92-4D52-813A-B1C9E0C0EB88}"/>
              </a:ext>
            </a:extLst>
          </p:cNvPr>
          <p:cNvSpPr/>
          <p:nvPr/>
        </p:nvSpPr>
        <p:spPr>
          <a:xfrm>
            <a:off x="8913181" y="2860216"/>
            <a:ext cx="559293" cy="706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FAFE98A-859E-4AE5-8C16-84727AD73E65}"/>
              </a:ext>
            </a:extLst>
          </p:cNvPr>
          <p:cNvCxnSpPr/>
          <p:nvPr/>
        </p:nvCxnSpPr>
        <p:spPr>
          <a:xfrm flipV="1">
            <a:off x="5690586" y="3567180"/>
            <a:ext cx="3293616" cy="19280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>
            <a:extLst>
              <a:ext uri="{FF2B5EF4-FFF2-40B4-BE49-F238E27FC236}">
                <a16:creationId xmlns:a16="http://schemas.microsoft.com/office/drawing/2014/main" id="{F3389930-7432-4342-811C-D1FDE4B3E4A4}"/>
              </a:ext>
            </a:extLst>
          </p:cNvPr>
          <p:cNvSpPr/>
          <p:nvPr/>
        </p:nvSpPr>
        <p:spPr>
          <a:xfrm>
            <a:off x="7856737" y="2860216"/>
            <a:ext cx="612560" cy="70696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2DF1135D-8E11-4186-8BA0-A10053A55062}"/>
              </a:ext>
            </a:extLst>
          </p:cNvPr>
          <p:cNvCxnSpPr/>
          <p:nvPr/>
        </p:nvCxnSpPr>
        <p:spPr>
          <a:xfrm flipH="1" flipV="1">
            <a:off x="8194089" y="3710866"/>
            <a:ext cx="417251" cy="2086252"/>
          </a:xfrm>
          <a:prstGeom prst="straightConnector1">
            <a:avLst/>
          </a:prstGeom>
          <a:ln w="57150">
            <a:solidFill>
              <a:srgbClr val="35C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2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493188" y="0"/>
            <a:ext cx="2698812" cy="101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549414" y="326550"/>
            <a:ext cx="231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61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C294A6C-ED2A-453D-AD3E-DBC98A3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227840"/>
            <a:ext cx="9520157" cy="1059305"/>
          </a:xfrm>
        </p:spPr>
        <p:txBody>
          <a:bodyPr/>
          <a:lstStyle/>
          <a:p>
            <a:r>
              <a:rPr lang="hr-HR" dirty="0"/>
              <a:t>3. Fotografija prikazuje ____________ zavičaj.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4BC1BE5D-81A9-460A-90DC-AD87771C60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309646" y="2283803"/>
            <a:ext cx="4278393" cy="3436937"/>
          </a:xfr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930E9FEA-9AF0-416C-9639-9F356DAED600}"/>
              </a:ext>
            </a:extLst>
          </p:cNvPr>
          <p:cNvSpPr/>
          <p:nvPr/>
        </p:nvSpPr>
        <p:spPr>
          <a:xfrm>
            <a:off x="7309358" y="2180221"/>
            <a:ext cx="3975795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53104FE9-F7E6-41E9-AF2E-12EEE01E8C70}"/>
              </a:ext>
            </a:extLst>
          </p:cNvPr>
          <p:cNvSpPr/>
          <p:nvPr/>
        </p:nvSpPr>
        <p:spPr>
          <a:xfrm>
            <a:off x="7287320" y="3268290"/>
            <a:ext cx="3997833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4EDCF15E-44D4-4148-BA5C-F38195BCA81E}"/>
              </a:ext>
            </a:extLst>
          </p:cNvPr>
          <p:cNvSpPr/>
          <p:nvPr/>
        </p:nvSpPr>
        <p:spPr>
          <a:xfrm>
            <a:off x="7287320" y="4356359"/>
            <a:ext cx="3975795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67276F6C-AE20-45F2-8579-38DAE3DA14F6}"/>
              </a:ext>
            </a:extLst>
          </p:cNvPr>
          <p:cNvSpPr txBox="1">
            <a:spLocks/>
          </p:cNvSpPr>
          <p:nvPr/>
        </p:nvSpPr>
        <p:spPr>
          <a:xfrm>
            <a:off x="7309358" y="3418480"/>
            <a:ext cx="2092094" cy="87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b)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nizinski</a:t>
            </a:r>
            <a:r>
              <a:rPr lang="hr-HR" sz="3200" dirty="0"/>
              <a:t>  </a:t>
            </a:r>
          </a:p>
        </p:txBody>
      </p:sp>
      <p:sp>
        <p:nvSpPr>
          <p:cNvPr id="14" name="Rezervirano mjesto sadržaja 3">
            <a:extLst>
              <a:ext uri="{FF2B5EF4-FFF2-40B4-BE49-F238E27FC236}">
                <a16:creationId xmlns:a16="http://schemas.microsoft.com/office/drawing/2014/main" id="{D1D9F224-7554-4709-9615-C7CE7D0808B4}"/>
              </a:ext>
            </a:extLst>
          </p:cNvPr>
          <p:cNvSpPr txBox="1">
            <a:spLocks/>
          </p:cNvSpPr>
          <p:nvPr/>
        </p:nvSpPr>
        <p:spPr>
          <a:xfrm>
            <a:off x="7309358" y="4447559"/>
            <a:ext cx="1759338" cy="87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c)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gorski</a:t>
            </a:r>
            <a:r>
              <a:rPr lang="hr-HR" sz="3200" dirty="0"/>
              <a:t> </a:t>
            </a: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3727D450-8044-4ED1-A0E1-8094A2488642}"/>
              </a:ext>
            </a:extLst>
          </p:cNvPr>
          <p:cNvSpPr txBox="1">
            <a:spLocks/>
          </p:cNvSpPr>
          <p:nvPr/>
        </p:nvSpPr>
        <p:spPr>
          <a:xfrm>
            <a:off x="7309358" y="2283803"/>
            <a:ext cx="2727005" cy="87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a) </a:t>
            </a:r>
            <a:r>
              <a:rPr lang="hr-HR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brežuljkasti</a:t>
            </a:r>
            <a:endParaRPr lang="hr-HR" sz="3200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A4F4A59-9E57-424C-A316-5574F19E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9" t="10745" r="33686" b="6084"/>
          <a:stretch/>
        </p:blipFill>
        <p:spPr>
          <a:xfrm>
            <a:off x="101102" y="2136609"/>
            <a:ext cx="1531300" cy="39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33024" y="0"/>
            <a:ext cx="2442016" cy="1106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629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484311" y="0"/>
            <a:ext cx="2707689" cy="100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hlinkClick r:id="rId4" action="ppaction://hlinksldjump"/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045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F2CA674B-A2C8-49E3-8334-2517E1D324E9}"/>
              </a:ext>
            </a:extLst>
          </p:cNvPr>
          <p:cNvSpPr txBox="1">
            <a:spLocks/>
          </p:cNvSpPr>
          <p:nvPr/>
        </p:nvSpPr>
        <p:spPr>
          <a:xfrm>
            <a:off x="1534695" y="227840"/>
            <a:ext cx="9520157" cy="1059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4. Fotografija prikazuje ____________ zavičaj.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ED311AC3-7AAF-425C-93BB-9C006FD10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5"/>
          <a:stretch/>
        </p:blipFill>
        <p:spPr>
          <a:xfrm>
            <a:off x="6806257" y="1967332"/>
            <a:ext cx="4608576" cy="4085323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F6FE1C58-F38F-401C-8B11-E05B16EC10E9}"/>
              </a:ext>
            </a:extLst>
          </p:cNvPr>
          <p:cNvSpPr/>
          <p:nvPr/>
        </p:nvSpPr>
        <p:spPr>
          <a:xfrm>
            <a:off x="2239583" y="2271439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hlinkClick r:id="rId4" action="ppaction://hlinksldjump"/>
            <a:extLst>
              <a:ext uri="{FF2B5EF4-FFF2-40B4-BE49-F238E27FC236}">
                <a16:creationId xmlns:a16="http://schemas.microsoft.com/office/drawing/2014/main" id="{529BB4D1-F35C-44F7-8164-3B333B242B93}"/>
              </a:ext>
            </a:extLst>
          </p:cNvPr>
          <p:cNvSpPr/>
          <p:nvPr/>
        </p:nvSpPr>
        <p:spPr>
          <a:xfrm>
            <a:off x="2239583" y="3429000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A2DDC848-D018-4A23-BB9F-9400DFC056E5}"/>
              </a:ext>
            </a:extLst>
          </p:cNvPr>
          <p:cNvSpPr/>
          <p:nvPr/>
        </p:nvSpPr>
        <p:spPr>
          <a:xfrm>
            <a:off x="2239583" y="4586561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8E7F27A-492B-4834-B98A-6B6B71ED49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9" t="10745" r="33686" b="6084"/>
          <a:stretch/>
        </p:blipFill>
        <p:spPr>
          <a:xfrm>
            <a:off x="101102" y="2136609"/>
            <a:ext cx="1531300" cy="3959442"/>
          </a:xfrm>
          <a:prstGeom prst="rect">
            <a:avLst/>
          </a:prstGeom>
        </p:spPr>
      </p:pic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04B44093-C40A-4969-8AE6-A828790D65C6}"/>
              </a:ext>
            </a:extLst>
          </p:cNvPr>
          <p:cNvSpPr txBox="1">
            <a:spLocks/>
          </p:cNvSpPr>
          <p:nvPr/>
        </p:nvSpPr>
        <p:spPr>
          <a:xfrm>
            <a:off x="2185961" y="3442064"/>
            <a:ext cx="1785132" cy="86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b)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gorski</a:t>
            </a:r>
            <a:r>
              <a:rPr lang="hr-HR" sz="3200" dirty="0"/>
              <a:t> 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6CA065AC-BB45-43E0-86F5-4077307260A4}"/>
              </a:ext>
            </a:extLst>
          </p:cNvPr>
          <p:cNvSpPr txBox="1">
            <a:spLocks/>
          </p:cNvSpPr>
          <p:nvPr/>
        </p:nvSpPr>
        <p:spPr>
          <a:xfrm>
            <a:off x="2185961" y="4599625"/>
            <a:ext cx="2708081" cy="86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c)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brežuljkasti</a:t>
            </a:r>
            <a:endParaRPr lang="hr-HR" sz="32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hr-HR" sz="3200" dirty="0"/>
          </a:p>
        </p:txBody>
      </p:sp>
      <p:sp>
        <p:nvSpPr>
          <p:cNvPr id="14" name="Rezervirano mjesto sadržaja 3">
            <a:extLst>
              <a:ext uri="{FF2B5EF4-FFF2-40B4-BE49-F238E27FC236}">
                <a16:creationId xmlns:a16="http://schemas.microsoft.com/office/drawing/2014/main" id="{4AAE459A-ACC7-44CF-840D-6DB41F31AA0B}"/>
              </a:ext>
            </a:extLst>
          </p:cNvPr>
          <p:cNvSpPr txBox="1">
            <a:spLocks/>
          </p:cNvSpPr>
          <p:nvPr/>
        </p:nvSpPr>
        <p:spPr>
          <a:xfrm>
            <a:off x="2185961" y="2284504"/>
            <a:ext cx="2066443" cy="87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a) </a:t>
            </a:r>
            <a:r>
              <a:rPr lang="hr-HR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nizinski</a:t>
            </a:r>
            <a:endParaRPr lang="hr-HR" sz="32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6569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907480" y="0"/>
            <a:ext cx="2263806" cy="101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735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64210" y="0"/>
            <a:ext cx="2627790" cy="101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20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412DC-1DAF-4994-995B-30AA6802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342709"/>
            <a:ext cx="9520157" cy="1059305"/>
          </a:xfrm>
        </p:spPr>
        <p:txBody>
          <a:bodyPr/>
          <a:lstStyle/>
          <a:p>
            <a:r>
              <a:rPr lang="hr-HR" dirty="0"/>
              <a:t>5. Koje životinje žive u brežuljkastom kraju?</a:t>
            </a:r>
          </a:p>
        </p:txBody>
      </p:sp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id="{05810A64-44A8-46F1-9735-0FAEF4B2B9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6435" y="2011361"/>
            <a:ext cx="4389751" cy="3436937"/>
          </a:xfrm>
        </p:spPr>
      </p:pic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092BF81D-E17D-4D66-8B40-38C9DB2D4087}"/>
              </a:ext>
            </a:extLst>
          </p:cNvPr>
          <p:cNvSpPr/>
          <p:nvPr/>
        </p:nvSpPr>
        <p:spPr>
          <a:xfrm>
            <a:off x="6943793" y="2127731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4780F9F7-6083-4DFF-8C00-A12C3ED167CF}"/>
              </a:ext>
            </a:extLst>
          </p:cNvPr>
          <p:cNvSpPr/>
          <p:nvPr/>
        </p:nvSpPr>
        <p:spPr>
          <a:xfrm>
            <a:off x="6943793" y="3290386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hlinkClick r:id="rId4" action="ppaction://hlinksldjump"/>
            <a:extLst>
              <a:ext uri="{FF2B5EF4-FFF2-40B4-BE49-F238E27FC236}">
                <a16:creationId xmlns:a16="http://schemas.microsoft.com/office/drawing/2014/main" id="{55BAFA86-895E-4BAA-979A-8E712B5E0F41}"/>
              </a:ext>
            </a:extLst>
          </p:cNvPr>
          <p:cNvSpPr/>
          <p:nvPr/>
        </p:nvSpPr>
        <p:spPr>
          <a:xfrm>
            <a:off x="6943793" y="4458956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B0BD1D81-C263-4A0C-974F-403BC78447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6A09F4A-009B-4E47-AB7B-CB8FB568E491}"/>
              </a:ext>
            </a:extLst>
          </p:cNvPr>
          <p:cNvSpPr txBox="1"/>
          <p:nvPr/>
        </p:nvSpPr>
        <p:spPr>
          <a:xfrm>
            <a:off x="6943793" y="2305565"/>
            <a:ext cx="438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a) </a:t>
            </a:r>
            <a:r>
              <a:rPr lang="hr-HR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krava, lav, svinja </a:t>
            </a:r>
            <a:endParaRPr lang="hr-HR" sz="2800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9BBD77D-513B-40EA-B893-56C82391DDED}"/>
              </a:ext>
            </a:extLst>
          </p:cNvPr>
          <p:cNvSpPr txBox="1"/>
          <p:nvPr/>
        </p:nvSpPr>
        <p:spPr>
          <a:xfrm>
            <a:off x="7087436" y="3406397"/>
            <a:ext cx="40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b) </a:t>
            </a:r>
            <a:r>
              <a:rPr lang="hr-HR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galeb, dupin, jež</a:t>
            </a:r>
            <a:endParaRPr lang="hr-HR" sz="2800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6BBA2A2-CB88-4B68-9DC3-32BD54917684}"/>
              </a:ext>
            </a:extLst>
          </p:cNvPr>
          <p:cNvSpPr txBox="1"/>
          <p:nvPr/>
        </p:nvSpPr>
        <p:spPr>
          <a:xfrm>
            <a:off x="7066188" y="4569052"/>
            <a:ext cx="378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c) </a:t>
            </a:r>
            <a:r>
              <a:rPr lang="hr-HR" sz="28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fazan, lisica, jelen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3079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55546" y="97458"/>
            <a:ext cx="2396971" cy="101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59733" y="423752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16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99720" y="0"/>
            <a:ext cx="2592280" cy="102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376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E6AD4-6D4E-4D8A-89BC-5F7517F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09BCAF-1ADE-4DC5-B04A-1297A066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789" y="2468032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Da pokreneš prezentaciju pritisni: </a:t>
            </a:r>
            <a:r>
              <a:rPr lang="hr-HR" sz="2400" b="1" dirty="0"/>
              <a:t>Dijaprojekcija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Nakon toga pritisni: </a:t>
            </a:r>
            <a:r>
              <a:rPr lang="hr-HR" sz="2400" b="1" dirty="0"/>
              <a:t>S trenutnog slajda</a:t>
            </a: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6CFC33-9555-4416-B2F5-AF5C93C6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0" y="215407"/>
            <a:ext cx="11566166" cy="20471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D25811-0C38-4E96-B6C5-1530214B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0" y="3329877"/>
            <a:ext cx="11566165" cy="169261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A9EA491-99C6-40CB-8EF8-EAE2D2D4FE81}"/>
              </a:ext>
            </a:extLst>
          </p:cNvPr>
          <p:cNvSpPr/>
          <p:nvPr/>
        </p:nvSpPr>
        <p:spPr>
          <a:xfrm>
            <a:off x="5264458" y="488272"/>
            <a:ext cx="1189608" cy="5504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D68CFCB-AE5A-4216-A75A-AE83E3AFEE98}"/>
              </a:ext>
            </a:extLst>
          </p:cNvPr>
          <p:cNvSpPr/>
          <p:nvPr/>
        </p:nvSpPr>
        <p:spPr>
          <a:xfrm>
            <a:off x="622293" y="3929492"/>
            <a:ext cx="922421" cy="9622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CF386741-34F5-4ED7-B3CF-5EFE5A86BE3E}"/>
              </a:ext>
            </a:extLst>
          </p:cNvPr>
          <p:cNvCxnSpPr/>
          <p:nvPr/>
        </p:nvCxnSpPr>
        <p:spPr>
          <a:xfrm flipH="1" flipV="1">
            <a:off x="6187736" y="1088047"/>
            <a:ext cx="1074198" cy="14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1049540E-AD4C-46FB-B0C7-41A5FF8A2A4F}"/>
              </a:ext>
            </a:extLst>
          </p:cNvPr>
          <p:cNvCxnSpPr>
            <a:cxnSpLocks/>
          </p:cNvCxnSpPr>
          <p:nvPr/>
        </p:nvCxnSpPr>
        <p:spPr>
          <a:xfrm flipH="1" flipV="1">
            <a:off x="1296140" y="4621336"/>
            <a:ext cx="3889900" cy="671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9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BFD6F2-7BB5-4F6D-91AE-841FA99E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29" y="448481"/>
            <a:ext cx="9520157" cy="1059305"/>
          </a:xfrm>
        </p:spPr>
        <p:txBody>
          <a:bodyPr/>
          <a:lstStyle/>
          <a:p>
            <a:r>
              <a:rPr lang="hr-HR" dirty="0"/>
              <a:t>6. Živim u _____________________.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B383280-F618-47CE-BBE7-92CE00F5F462}"/>
              </a:ext>
            </a:extLst>
          </p:cNvPr>
          <p:cNvSpPr/>
          <p:nvPr/>
        </p:nvSpPr>
        <p:spPr>
          <a:xfrm>
            <a:off x="331432" y="2050741"/>
            <a:ext cx="2889684" cy="332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B07877FB-BEAA-409E-89FC-DAE8C8D11F87}"/>
              </a:ext>
            </a:extLst>
          </p:cNvPr>
          <p:cNvSpPr/>
          <p:nvPr/>
        </p:nvSpPr>
        <p:spPr>
          <a:xfrm>
            <a:off x="3336524" y="3000652"/>
            <a:ext cx="2817177" cy="305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4E46255E-E3E8-4132-B5AC-67612CF7760E}"/>
              </a:ext>
            </a:extLst>
          </p:cNvPr>
          <p:cNvSpPr/>
          <p:nvPr/>
        </p:nvSpPr>
        <p:spPr>
          <a:xfrm>
            <a:off x="6291308" y="1954567"/>
            <a:ext cx="2752077" cy="342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DE25BDD-A449-4624-9D8B-033E2CCBE147}"/>
              </a:ext>
            </a:extLst>
          </p:cNvPr>
          <p:cNvSpPr/>
          <p:nvPr/>
        </p:nvSpPr>
        <p:spPr>
          <a:xfrm>
            <a:off x="9296400" y="3000652"/>
            <a:ext cx="2752077" cy="305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hlinkClick r:id="rId2" action="ppaction://hlinksldjump"/>
            <a:extLst>
              <a:ext uri="{FF2B5EF4-FFF2-40B4-BE49-F238E27FC236}">
                <a16:creationId xmlns:a16="http://schemas.microsoft.com/office/drawing/2014/main" id="{50DF6CEC-C80C-43D8-8902-2873B5E7C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"/>
          <a:stretch/>
        </p:blipFill>
        <p:spPr>
          <a:xfrm>
            <a:off x="9356580" y="3799643"/>
            <a:ext cx="2631715" cy="2189949"/>
          </a:xfrm>
          <a:prstGeom prst="rect">
            <a:avLst/>
          </a:prstGeom>
        </p:spPr>
      </p:pic>
      <p:pic>
        <p:nvPicPr>
          <p:cNvPr id="18" name="Slika 17">
            <a:hlinkClick r:id="rId4" action="ppaction://hlinksldjump"/>
            <a:extLst>
              <a:ext uri="{FF2B5EF4-FFF2-40B4-BE49-F238E27FC236}">
                <a16:creationId xmlns:a16="http://schemas.microsoft.com/office/drawing/2014/main" id="{CDC981EE-0B92-417B-8B4C-C71BE05819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2" r="4169" b="4021"/>
          <a:stretch/>
        </p:blipFill>
        <p:spPr>
          <a:xfrm>
            <a:off x="6457024" y="2047907"/>
            <a:ext cx="2470953" cy="2760284"/>
          </a:xfrm>
          <a:prstGeom prst="rect">
            <a:avLst/>
          </a:prstGeom>
        </p:spPr>
      </p:pic>
      <p:pic>
        <p:nvPicPr>
          <p:cNvPr id="20" name="Slika 19">
            <a:hlinkClick r:id="rId4" action="ppaction://hlinksldjump"/>
            <a:extLst>
              <a:ext uri="{FF2B5EF4-FFF2-40B4-BE49-F238E27FC236}">
                <a16:creationId xmlns:a16="http://schemas.microsoft.com/office/drawing/2014/main" id="{A1200A52-E61D-4B90-96F3-AC3A19E92D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56"/>
          <a:stretch/>
        </p:blipFill>
        <p:spPr>
          <a:xfrm>
            <a:off x="3414579" y="3569072"/>
            <a:ext cx="2661066" cy="2420520"/>
          </a:xfrm>
          <a:prstGeom prst="rect">
            <a:avLst/>
          </a:prstGeom>
        </p:spPr>
      </p:pic>
      <p:pic>
        <p:nvPicPr>
          <p:cNvPr id="22" name="Slika 21">
            <a:hlinkClick r:id="rId4" action="ppaction://hlinksldjump"/>
            <a:extLst>
              <a:ext uri="{FF2B5EF4-FFF2-40B4-BE49-F238E27FC236}">
                <a16:creationId xmlns:a16="http://schemas.microsoft.com/office/drawing/2014/main" id="{09129B7B-B61A-4942-B8F1-09056CA4CE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7" r="3473" b="2334"/>
          <a:stretch/>
        </p:blipFill>
        <p:spPr>
          <a:xfrm>
            <a:off x="424051" y="2104855"/>
            <a:ext cx="2659458" cy="2703336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823D8C6E-A194-45E3-A7F9-608116C98C2A}"/>
              </a:ext>
            </a:extLst>
          </p:cNvPr>
          <p:cNvSpPr txBox="1"/>
          <p:nvPr/>
        </p:nvSpPr>
        <p:spPr>
          <a:xfrm>
            <a:off x="262629" y="4809795"/>
            <a:ext cx="300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a) </a:t>
            </a:r>
            <a:r>
              <a:rPr lang="hr-HR" sz="24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primorskom kraju</a:t>
            </a:r>
            <a:endParaRPr lang="hr-HR" sz="2400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2A636BB7-266A-45B7-AD11-29CDCA442551}"/>
              </a:ext>
            </a:extLst>
          </p:cNvPr>
          <p:cNvSpPr txBox="1"/>
          <p:nvPr/>
        </p:nvSpPr>
        <p:spPr>
          <a:xfrm>
            <a:off x="3358723" y="3107407"/>
            <a:ext cx="28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b) </a:t>
            </a:r>
            <a:r>
              <a:rPr lang="hr-HR" sz="24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nizinskom kraju</a:t>
            </a:r>
            <a:endParaRPr lang="hr-HR" sz="2400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012BD68-F6E7-413B-AE9E-3A540E96385E}"/>
              </a:ext>
            </a:extLst>
          </p:cNvPr>
          <p:cNvSpPr txBox="1"/>
          <p:nvPr/>
        </p:nvSpPr>
        <p:spPr>
          <a:xfrm>
            <a:off x="6286685" y="4808191"/>
            <a:ext cx="28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c) </a:t>
            </a:r>
            <a:r>
              <a:rPr lang="hr-HR" sz="24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gorskom kraju</a:t>
            </a:r>
            <a:endParaRPr lang="hr-HR" sz="2400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AA6C414-E886-4F35-858C-50D297FCF927}"/>
              </a:ext>
            </a:extLst>
          </p:cNvPr>
          <p:cNvSpPr txBox="1"/>
          <p:nvPr/>
        </p:nvSpPr>
        <p:spPr>
          <a:xfrm>
            <a:off x="9312312" y="3000652"/>
            <a:ext cx="281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d) </a:t>
            </a:r>
            <a:r>
              <a:rPr lang="hr-HR" sz="24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brežuljkastom</a:t>
            </a:r>
            <a:br>
              <a:rPr lang="hr-HR" sz="24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r-HR" sz="24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kraju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8162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64424" y="0"/>
            <a:ext cx="2379215" cy="104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70280" y="339771"/>
            <a:ext cx="2221720" cy="36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523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484311" y="0"/>
            <a:ext cx="2707689" cy="1108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928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A269E0-107E-4B9B-9569-6472245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18" y="468851"/>
            <a:ext cx="9520157" cy="1059305"/>
          </a:xfrm>
        </p:spPr>
        <p:txBody>
          <a:bodyPr/>
          <a:lstStyle/>
          <a:p>
            <a:r>
              <a:rPr lang="hr-HR" dirty="0"/>
              <a:t>7. Što je to zavičaj?</a:t>
            </a:r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DDF3C36E-1DF1-4C3D-971A-C5D5573461FC}"/>
              </a:ext>
            </a:extLst>
          </p:cNvPr>
          <p:cNvSpPr/>
          <p:nvPr/>
        </p:nvSpPr>
        <p:spPr>
          <a:xfrm>
            <a:off x="2500972" y="2179466"/>
            <a:ext cx="3838549" cy="280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3D8B8F9-E541-41F6-BE89-463E726F1A10}"/>
              </a:ext>
            </a:extLst>
          </p:cNvPr>
          <p:cNvSpPr txBox="1">
            <a:spLocks/>
          </p:cNvSpPr>
          <p:nvPr/>
        </p:nvSpPr>
        <p:spPr>
          <a:xfrm>
            <a:off x="2470915" y="2064057"/>
            <a:ext cx="3868606" cy="2303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a)  Zavičaj je mjesto u  </a:t>
            </a:r>
            <a:br>
              <a:rPr lang="hr-HR" sz="2400" dirty="0"/>
            </a:br>
            <a:r>
              <a:rPr lang="hr-HR" sz="2400" dirty="0"/>
              <a:t>     kojemu živim i polazim</a:t>
            </a:r>
            <a:br>
              <a:rPr lang="hr-HR" sz="2400" dirty="0"/>
            </a:br>
            <a:r>
              <a:rPr lang="hr-HR" sz="2400" dirty="0"/>
              <a:t>     školu. </a:t>
            </a:r>
            <a:br>
              <a:rPr lang="hr-HR" sz="2400" dirty="0"/>
            </a:br>
            <a:r>
              <a:rPr lang="hr-HR" sz="2400" dirty="0"/>
              <a:t>     On obuhvaća susjedna</a:t>
            </a:r>
            <a:br>
              <a:rPr lang="hr-HR" sz="2400" dirty="0"/>
            </a:br>
            <a:r>
              <a:rPr lang="hr-HR" sz="2400" dirty="0"/>
              <a:t>     mjesta i okolni prostor. 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2FB52342-7457-41FA-81A2-1FF887F60F79}"/>
              </a:ext>
            </a:extLst>
          </p:cNvPr>
          <p:cNvSpPr/>
          <p:nvPr/>
        </p:nvSpPr>
        <p:spPr>
          <a:xfrm>
            <a:off x="7756725" y="2179466"/>
            <a:ext cx="3868606" cy="280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3EDA5BE2-0453-4ABF-875D-FCEFFBFF4D52}"/>
              </a:ext>
            </a:extLst>
          </p:cNvPr>
          <p:cNvSpPr txBox="1">
            <a:spLocks/>
          </p:cNvSpPr>
          <p:nvPr/>
        </p:nvSpPr>
        <p:spPr>
          <a:xfrm>
            <a:off x="7756725" y="2064057"/>
            <a:ext cx="3868606" cy="192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 b) Zavičaj je mjesto gdje</a:t>
            </a:r>
            <a:br>
              <a:rPr lang="hr-HR" sz="2400" dirty="0"/>
            </a:br>
            <a:r>
              <a:rPr lang="hr-HR" sz="2400" dirty="0"/>
              <a:t>    živi moja baka. </a:t>
            </a:r>
            <a:br>
              <a:rPr lang="hr-HR" sz="2400" dirty="0"/>
            </a:br>
            <a:r>
              <a:rPr lang="hr-HR" sz="2400" dirty="0"/>
              <a:t>    On obuhvaća njenu</a:t>
            </a:r>
            <a:br>
              <a:rPr lang="hr-HR" sz="2400" dirty="0"/>
            </a:br>
            <a:r>
              <a:rPr lang="hr-HR" sz="2400" dirty="0"/>
              <a:t>    ulicu i kuće u ulici.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33F94BC-3170-4B20-AE05-2C4663844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51108" y="79703"/>
            <a:ext cx="2405848" cy="105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9772"/>
            <a:ext cx="2192784" cy="36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391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481352" y="0"/>
            <a:ext cx="2627790" cy="1063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/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844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57BEF-656B-4F0B-A286-DDCC089B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398662"/>
            <a:ext cx="9520157" cy="1059305"/>
          </a:xfrm>
        </p:spPr>
        <p:txBody>
          <a:bodyPr/>
          <a:lstStyle/>
          <a:p>
            <a:r>
              <a:rPr lang="hr-HR" dirty="0"/>
              <a:t>8. Kroz moj zavičaj teku ______________.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0451311E-B10C-4A2B-8931-24500B42EDFF}"/>
              </a:ext>
            </a:extLst>
          </p:cNvPr>
          <p:cNvSpPr/>
          <p:nvPr/>
        </p:nvSpPr>
        <p:spPr>
          <a:xfrm>
            <a:off x="2065538" y="2411041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7F5003E8-BBEB-4DD3-9009-6A898F6BA9AA}"/>
              </a:ext>
            </a:extLst>
          </p:cNvPr>
          <p:cNvSpPr/>
          <p:nvPr/>
        </p:nvSpPr>
        <p:spPr>
          <a:xfrm>
            <a:off x="2065538" y="3923406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10D3AD5-4FD5-425E-BB19-2D8BECC42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49" t="10745" r="33686" b="6084"/>
          <a:stretch/>
        </p:blipFill>
        <p:spPr>
          <a:xfrm flipH="1">
            <a:off x="10342485" y="1671749"/>
            <a:ext cx="1769616" cy="440921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79A2187-AA40-4FD7-A113-32184754C0EB}"/>
              </a:ext>
            </a:extLst>
          </p:cNvPr>
          <p:cNvSpPr txBox="1"/>
          <p:nvPr/>
        </p:nvSpPr>
        <p:spPr>
          <a:xfrm>
            <a:off x="2003394" y="2588875"/>
            <a:ext cx="268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a) </a:t>
            </a:r>
            <a:r>
              <a:rPr lang="hr-HR" sz="28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 i oceani</a:t>
            </a:r>
            <a:endParaRPr lang="hr-HR" sz="28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0A8D500-D920-41ED-BE13-3AD1E2E9619B}"/>
              </a:ext>
            </a:extLst>
          </p:cNvPr>
          <p:cNvSpPr txBox="1"/>
          <p:nvPr/>
        </p:nvSpPr>
        <p:spPr>
          <a:xfrm>
            <a:off x="2003394" y="4101240"/>
            <a:ext cx="277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b) </a:t>
            </a:r>
            <a:r>
              <a:rPr lang="hr-HR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potoci i rijeke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607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960746" y="0"/>
            <a:ext cx="2192784" cy="105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41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61250" y="48065"/>
            <a:ext cx="2601157" cy="1063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3297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8550E-1211-4A23-AAB8-D0532BF8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17" y="656603"/>
            <a:ext cx="9520157" cy="1059305"/>
          </a:xfrm>
        </p:spPr>
        <p:txBody>
          <a:bodyPr/>
          <a:lstStyle/>
          <a:p>
            <a:r>
              <a:rPr lang="hr-HR" dirty="0"/>
              <a:t>9. Čime se bave ljudi u brežuljkastom zavičaju?</a:t>
            </a:r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641CD332-F189-4731-B74E-8DFCD0F9DE75}"/>
              </a:ext>
            </a:extLst>
          </p:cNvPr>
          <p:cNvSpPr/>
          <p:nvPr/>
        </p:nvSpPr>
        <p:spPr>
          <a:xfrm>
            <a:off x="2148733" y="2068497"/>
            <a:ext cx="7528348" cy="95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233673D4-4263-40BE-AFB9-4FB32E40F64A}"/>
              </a:ext>
            </a:extLst>
          </p:cNvPr>
          <p:cNvSpPr/>
          <p:nvPr/>
        </p:nvSpPr>
        <p:spPr>
          <a:xfrm>
            <a:off x="2148730" y="3282006"/>
            <a:ext cx="7528347" cy="1004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212B27CF-10AC-444F-90CA-41F97413C3BD}"/>
              </a:ext>
            </a:extLst>
          </p:cNvPr>
          <p:cNvSpPr/>
          <p:nvPr/>
        </p:nvSpPr>
        <p:spPr>
          <a:xfrm>
            <a:off x="2148731" y="4585312"/>
            <a:ext cx="7528347" cy="105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4CD576-1C3B-48A6-BE89-848C1498FCBD}"/>
              </a:ext>
            </a:extLst>
          </p:cNvPr>
          <p:cNvSpPr txBox="1"/>
          <p:nvPr/>
        </p:nvSpPr>
        <p:spPr>
          <a:xfrm>
            <a:off x="2148731" y="2201440"/>
            <a:ext cx="732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a) </a:t>
            </a:r>
            <a:r>
              <a:rPr lang="hr-HR" sz="28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stočarstvom, ribarstvom, vinogradarstvom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D689BC1-7FE7-4BB9-9053-ED65CE18A0E8}"/>
              </a:ext>
            </a:extLst>
          </p:cNvPr>
          <p:cNvSpPr txBox="1"/>
          <p:nvPr/>
        </p:nvSpPr>
        <p:spPr>
          <a:xfrm>
            <a:off x="2148730" y="3422279"/>
            <a:ext cx="746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b) </a:t>
            </a:r>
            <a:r>
              <a:rPr lang="hr-HR" sz="28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stočarstvom, vinogradarstvom, voćarstvom</a:t>
            </a:r>
            <a:endParaRPr lang="hr-HR" sz="28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5894714-C9B9-4499-B853-DD4D3503451E}"/>
              </a:ext>
            </a:extLst>
          </p:cNvPr>
          <p:cNvSpPr txBox="1"/>
          <p:nvPr/>
        </p:nvSpPr>
        <p:spPr>
          <a:xfrm>
            <a:off x="2082064" y="4732197"/>
            <a:ext cx="745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c) </a:t>
            </a:r>
            <a:r>
              <a:rPr lang="hr-HR" sz="28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vinogradarstvom, voćarstvom, šumarstvom</a:t>
            </a:r>
            <a:endParaRPr lang="hr-HR" sz="28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D128101-4DD5-480E-8E20-94CC80E60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49" t="10745" r="33686" b="6084"/>
          <a:stretch/>
        </p:blipFill>
        <p:spPr>
          <a:xfrm flipH="1">
            <a:off x="10342485" y="1671749"/>
            <a:ext cx="1769616" cy="44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1BE250F-CC9C-48C2-A5CB-FBE9A771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1248984"/>
            <a:ext cx="1849582" cy="4782415"/>
          </a:xfrm>
          <a:prstGeom prst="rect">
            <a:avLst/>
          </a:prstGeom>
        </p:spPr>
      </p:pic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2F9F65D3-B189-4FD8-868F-18F6955C9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74"/>
          <a:stretch/>
        </p:blipFill>
        <p:spPr>
          <a:xfrm>
            <a:off x="5760027" y="73974"/>
            <a:ext cx="6431973" cy="4237013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FB4D1FF0-CC97-4131-9FE2-6B73B873DC79}"/>
              </a:ext>
            </a:extLst>
          </p:cNvPr>
          <p:cNvSpPr txBox="1">
            <a:spLocks/>
          </p:cNvSpPr>
          <p:nvPr/>
        </p:nvSpPr>
        <p:spPr>
          <a:xfrm>
            <a:off x="4661502" y="897009"/>
            <a:ext cx="8561747" cy="315883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8000" dirty="0">
                <a:solidFill>
                  <a:schemeClr val="bg1"/>
                </a:solidFill>
              </a:rPr>
              <a:t>KVIZ</a:t>
            </a:r>
            <a:br>
              <a:rPr lang="hr-HR" sz="8000" dirty="0">
                <a:solidFill>
                  <a:schemeClr val="bg1"/>
                </a:solidFill>
              </a:rPr>
            </a:br>
            <a:r>
              <a:rPr lang="hr-HR" sz="8000" dirty="0">
                <a:solidFill>
                  <a:schemeClr val="bg1"/>
                </a:solidFill>
              </a:rPr>
              <a:t>ZNANJA</a:t>
            </a: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F506C92-794D-4B02-A58B-3030B36EC940}"/>
              </a:ext>
            </a:extLst>
          </p:cNvPr>
          <p:cNvSpPr txBox="1"/>
          <p:nvPr/>
        </p:nvSpPr>
        <p:spPr>
          <a:xfrm>
            <a:off x="2438700" y="493003"/>
            <a:ext cx="3436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ćemo se malo poigrati!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Odigraj kviz znanja!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27C9A09-A103-4785-BECD-D67262B0C27B}"/>
              </a:ext>
            </a:extLst>
          </p:cNvPr>
          <p:cNvSpPr/>
          <p:nvPr/>
        </p:nvSpPr>
        <p:spPr>
          <a:xfrm>
            <a:off x="2254827" y="748145"/>
            <a:ext cx="183873" cy="3023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CA4F5B90-86C1-4A82-817E-2065371B62AA}"/>
              </a:ext>
            </a:extLst>
          </p:cNvPr>
          <p:cNvSpPr/>
          <p:nvPr/>
        </p:nvSpPr>
        <p:spPr>
          <a:xfrm>
            <a:off x="1916858" y="301336"/>
            <a:ext cx="3704624" cy="2004526"/>
          </a:xfrm>
          <a:prstGeom prst="wedgeEllipseCallout">
            <a:avLst>
              <a:gd name="adj1" fmla="val -59807"/>
              <a:gd name="adj2" fmla="val 6859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82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809825" y="8681"/>
            <a:ext cx="2382175" cy="1074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54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02066" y="0"/>
            <a:ext cx="2689934" cy="104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627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211BD-6844-4FA5-BD05-58520736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0" y="485292"/>
            <a:ext cx="9520157" cy="1059305"/>
          </a:xfrm>
        </p:spPr>
        <p:txBody>
          <a:bodyPr/>
          <a:lstStyle/>
          <a:p>
            <a:r>
              <a:rPr lang="hr-HR" dirty="0"/>
              <a:t>10. Koja fotografija prikazuje stočara?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351A80E-06DE-4327-879A-ED49761AE22A}"/>
              </a:ext>
            </a:extLst>
          </p:cNvPr>
          <p:cNvSpPr txBox="1">
            <a:spLocks/>
          </p:cNvSpPr>
          <p:nvPr/>
        </p:nvSpPr>
        <p:spPr>
          <a:xfrm>
            <a:off x="1842629" y="1951178"/>
            <a:ext cx="4608576" cy="343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a) 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E2623819-965E-46C1-866E-BF1580991242}"/>
              </a:ext>
            </a:extLst>
          </p:cNvPr>
          <p:cNvSpPr txBox="1">
            <a:spLocks/>
          </p:cNvSpPr>
          <p:nvPr/>
        </p:nvSpPr>
        <p:spPr>
          <a:xfrm>
            <a:off x="6898132" y="2045635"/>
            <a:ext cx="4604130" cy="34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b)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68F4BF3A-B083-478A-87E2-C42A22ABFFC8}"/>
              </a:ext>
            </a:extLst>
          </p:cNvPr>
          <p:cNvSpPr/>
          <p:nvPr/>
        </p:nvSpPr>
        <p:spPr>
          <a:xfrm>
            <a:off x="2249515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01B6DFE-FEEE-400B-8E99-1BC904B4DD25}"/>
              </a:ext>
            </a:extLst>
          </p:cNvPr>
          <p:cNvSpPr/>
          <p:nvPr/>
        </p:nvSpPr>
        <p:spPr>
          <a:xfrm>
            <a:off x="7277404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3383015-C258-4B2B-AA5B-4BBADEB9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  <p:pic>
        <p:nvPicPr>
          <p:cNvPr id="18" name="Slika 17">
            <a:hlinkClick r:id="rId3" action="ppaction://hlinksldjump"/>
            <a:extLst>
              <a:ext uri="{FF2B5EF4-FFF2-40B4-BE49-F238E27FC236}">
                <a16:creationId xmlns:a16="http://schemas.microsoft.com/office/drawing/2014/main" id="{8CE90BEE-9926-4E9D-9895-30AB85C21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/>
          <a:stretch/>
        </p:blipFill>
        <p:spPr>
          <a:xfrm>
            <a:off x="2425154" y="2511484"/>
            <a:ext cx="3792494" cy="2687202"/>
          </a:xfrm>
          <a:prstGeom prst="rect">
            <a:avLst/>
          </a:prstGeom>
        </p:spPr>
      </p:pic>
      <p:pic>
        <p:nvPicPr>
          <p:cNvPr id="20" name="Slika 19">
            <a:hlinkClick r:id="rId5" action="ppaction://hlinksldjump"/>
            <a:extLst>
              <a:ext uri="{FF2B5EF4-FFF2-40B4-BE49-F238E27FC236}">
                <a16:creationId xmlns:a16="http://schemas.microsoft.com/office/drawing/2014/main" id="{ED987CC1-ABA7-4896-8770-D13C6A272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156" y="2317073"/>
            <a:ext cx="3238174" cy="32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33352" y="0"/>
            <a:ext cx="2441359" cy="1063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19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03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73087" y="63644"/>
            <a:ext cx="2618913" cy="100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8497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211BD-6844-4FA5-BD05-58520736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0" y="485292"/>
            <a:ext cx="9520157" cy="1059305"/>
          </a:xfrm>
        </p:spPr>
        <p:txBody>
          <a:bodyPr/>
          <a:lstStyle/>
          <a:p>
            <a:r>
              <a:rPr lang="hr-HR" dirty="0"/>
              <a:t>11. Koja fotografija prikazuje voćara?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351A80E-06DE-4327-879A-ED49761AE22A}"/>
              </a:ext>
            </a:extLst>
          </p:cNvPr>
          <p:cNvSpPr txBox="1">
            <a:spLocks/>
          </p:cNvSpPr>
          <p:nvPr/>
        </p:nvSpPr>
        <p:spPr>
          <a:xfrm>
            <a:off x="1842629" y="1951178"/>
            <a:ext cx="4608576" cy="343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a) 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E2623819-965E-46C1-866E-BF1580991242}"/>
              </a:ext>
            </a:extLst>
          </p:cNvPr>
          <p:cNvSpPr txBox="1">
            <a:spLocks/>
          </p:cNvSpPr>
          <p:nvPr/>
        </p:nvSpPr>
        <p:spPr>
          <a:xfrm>
            <a:off x="6898132" y="2045635"/>
            <a:ext cx="4604130" cy="34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b)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68F4BF3A-B083-478A-87E2-C42A22ABFFC8}"/>
              </a:ext>
            </a:extLst>
          </p:cNvPr>
          <p:cNvSpPr/>
          <p:nvPr/>
        </p:nvSpPr>
        <p:spPr>
          <a:xfrm>
            <a:off x="2249515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01B6DFE-FEEE-400B-8E99-1BC904B4DD25}"/>
              </a:ext>
            </a:extLst>
          </p:cNvPr>
          <p:cNvSpPr/>
          <p:nvPr/>
        </p:nvSpPr>
        <p:spPr>
          <a:xfrm>
            <a:off x="7277404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3383015-C258-4B2B-AA5B-4BBADEB9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E9D71200-479C-4745-AF1C-F5DFAD5F10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4" r="25522"/>
          <a:stretch/>
        </p:blipFill>
        <p:spPr>
          <a:xfrm>
            <a:off x="7501630" y="2666954"/>
            <a:ext cx="3743498" cy="2703125"/>
          </a:xfrm>
          <a:prstGeom prst="rect">
            <a:avLst/>
          </a:prstGeom>
        </p:spPr>
      </p:pic>
      <p:pic>
        <p:nvPicPr>
          <p:cNvPr id="6" name="Slika 5">
            <a:hlinkClick r:id="rId5" action="ppaction://hlinksldjump"/>
            <a:extLst>
              <a:ext uri="{FF2B5EF4-FFF2-40B4-BE49-F238E27FC236}">
                <a16:creationId xmlns:a16="http://schemas.microsoft.com/office/drawing/2014/main" id="{DB02DC17-99E2-425A-B173-6F9E82EA6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154" y="2681057"/>
            <a:ext cx="3760980" cy="25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3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37791" y="0"/>
            <a:ext cx="2432481" cy="102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297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64210" y="0"/>
            <a:ext cx="2627790" cy="102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339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211BD-6844-4FA5-BD05-58520736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0" y="485292"/>
            <a:ext cx="9520157" cy="1059305"/>
          </a:xfrm>
        </p:spPr>
        <p:txBody>
          <a:bodyPr/>
          <a:lstStyle/>
          <a:p>
            <a:r>
              <a:rPr lang="hr-HR" dirty="0"/>
              <a:t>12. Koja fotografija prikazuje vinogradara?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351A80E-06DE-4327-879A-ED49761AE22A}"/>
              </a:ext>
            </a:extLst>
          </p:cNvPr>
          <p:cNvSpPr txBox="1">
            <a:spLocks/>
          </p:cNvSpPr>
          <p:nvPr/>
        </p:nvSpPr>
        <p:spPr>
          <a:xfrm>
            <a:off x="1842629" y="1951178"/>
            <a:ext cx="4608576" cy="343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a) 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E2623819-965E-46C1-866E-BF1580991242}"/>
              </a:ext>
            </a:extLst>
          </p:cNvPr>
          <p:cNvSpPr txBox="1">
            <a:spLocks/>
          </p:cNvSpPr>
          <p:nvPr/>
        </p:nvSpPr>
        <p:spPr>
          <a:xfrm>
            <a:off x="6898132" y="2045635"/>
            <a:ext cx="4604130" cy="34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b)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68F4BF3A-B083-478A-87E2-C42A22ABFFC8}"/>
              </a:ext>
            </a:extLst>
          </p:cNvPr>
          <p:cNvSpPr/>
          <p:nvPr/>
        </p:nvSpPr>
        <p:spPr>
          <a:xfrm>
            <a:off x="2249515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01B6DFE-FEEE-400B-8E99-1BC904B4DD25}"/>
              </a:ext>
            </a:extLst>
          </p:cNvPr>
          <p:cNvSpPr/>
          <p:nvPr/>
        </p:nvSpPr>
        <p:spPr>
          <a:xfrm>
            <a:off x="7277404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3383015-C258-4B2B-AA5B-4BBADEB9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DE2018A0-2B6E-44B9-8801-1A99DD5ED9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9" r="19127"/>
          <a:stretch/>
        </p:blipFill>
        <p:spPr>
          <a:xfrm>
            <a:off x="7415140" y="2164737"/>
            <a:ext cx="3858561" cy="3463784"/>
          </a:xfrm>
          <a:prstGeom prst="rect">
            <a:avLst/>
          </a:prstGeom>
        </p:spPr>
      </p:pic>
      <p:pic>
        <p:nvPicPr>
          <p:cNvPr id="6" name="Slika 5">
            <a:hlinkClick r:id="rId5" action="ppaction://hlinksldjump"/>
            <a:extLst>
              <a:ext uri="{FF2B5EF4-FFF2-40B4-BE49-F238E27FC236}">
                <a16:creationId xmlns:a16="http://schemas.microsoft.com/office/drawing/2014/main" id="{98076A08-D34A-4DAA-870F-5BDEF88068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51" r="12564"/>
          <a:stretch/>
        </p:blipFill>
        <p:spPr>
          <a:xfrm>
            <a:off x="2524722" y="2254857"/>
            <a:ext cx="3583620" cy="32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2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41763" y="-5348"/>
            <a:ext cx="2450237" cy="102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97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552A255-9B6D-4F2B-A71D-72D67E992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5"/>
          <a:stretch/>
        </p:blipFill>
        <p:spPr>
          <a:xfrm>
            <a:off x="2733382" y="1698567"/>
            <a:ext cx="4739363" cy="441638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A0AB8A3-CC91-404B-8C5E-29A3EE820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9" t="10745" r="33686" b="6084"/>
          <a:stretch/>
        </p:blipFill>
        <p:spPr>
          <a:xfrm>
            <a:off x="115409" y="2148396"/>
            <a:ext cx="1531300" cy="3959442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17E619-9872-4D68-A8F9-1E478387D44B}"/>
              </a:ext>
            </a:extLst>
          </p:cNvPr>
          <p:cNvSpPr txBox="1"/>
          <p:nvPr/>
        </p:nvSpPr>
        <p:spPr>
          <a:xfrm>
            <a:off x="1982822" y="834757"/>
            <a:ext cx="3704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Tvoji protivnici su spremni!    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Nadam se da si i ti!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Sretno!</a:t>
            </a:r>
          </a:p>
        </p:txBody>
      </p:sp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9240B876-D3DA-4D90-88EF-31BC5551E4D2}"/>
              </a:ext>
            </a:extLst>
          </p:cNvPr>
          <p:cNvSpPr/>
          <p:nvPr/>
        </p:nvSpPr>
        <p:spPr>
          <a:xfrm>
            <a:off x="1916858" y="257452"/>
            <a:ext cx="3704624" cy="2048410"/>
          </a:xfrm>
          <a:prstGeom prst="wedgeEllipseCallout">
            <a:avLst>
              <a:gd name="adj1" fmla="val -59807"/>
              <a:gd name="adj2" fmla="val 6859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1F5B749C-33E5-47D6-9816-FA31DEBFE073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: desno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16AE65-CFCA-4853-A072-C5B0CFDBCD0B}"/>
              </a:ext>
            </a:extLst>
          </p:cNvPr>
          <p:cNvSpPr/>
          <p:nvPr/>
        </p:nvSpPr>
        <p:spPr>
          <a:xfrm>
            <a:off x="8161538" y="3819927"/>
            <a:ext cx="3915053" cy="222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hlinkClick r:id="rId4" action="ppaction://hlinksldjump"/>
            <a:extLst>
              <a:ext uri="{FF2B5EF4-FFF2-40B4-BE49-F238E27FC236}">
                <a16:creationId xmlns:a16="http://schemas.microsoft.com/office/drawing/2014/main" id="{8AAB652B-587C-43E2-B772-B8DD51B0B336}"/>
              </a:ext>
            </a:extLst>
          </p:cNvPr>
          <p:cNvSpPr txBox="1"/>
          <p:nvPr/>
        </p:nvSpPr>
        <p:spPr>
          <a:xfrm>
            <a:off x="8289269" y="4391770"/>
            <a:ext cx="2204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POČETAK KVIZA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ADFF14-52B9-4460-9469-CBA12920A95F}"/>
              </a:ext>
            </a:extLst>
          </p:cNvPr>
          <p:cNvSpPr txBox="1"/>
          <p:nvPr/>
        </p:nvSpPr>
        <p:spPr>
          <a:xfrm>
            <a:off x="8161538" y="754602"/>
            <a:ext cx="3610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Mišem klikni na točan odgovor. 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početak kviza mišem klikni na zelenu strelicu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047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19821" y="0"/>
            <a:ext cx="2672179" cy="100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861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211BD-6844-4FA5-BD05-58520736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0" y="485292"/>
            <a:ext cx="9520157" cy="1059305"/>
          </a:xfrm>
        </p:spPr>
        <p:txBody>
          <a:bodyPr/>
          <a:lstStyle/>
          <a:p>
            <a:r>
              <a:rPr lang="hr-HR" dirty="0"/>
              <a:t>13. Koja fotografija prikazuje ratara?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351A80E-06DE-4327-879A-ED49761AE22A}"/>
              </a:ext>
            </a:extLst>
          </p:cNvPr>
          <p:cNvSpPr txBox="1">
            <a:spLocks/>
          </p:cNvSpPr>
          <p:nvPr/>
        </p:nvSpPr>
        <p:spPr>
          <a:xfrm>
            <a:off x="1842629" y="1951178"/>
            <a:ext cx="4608576" cy="343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a) 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E2623819-965E-46C1-866E-BF1580991242}"/>
              </a:ext>
            </a:extLst>
          </p:cNvPr>
          <p:cNvSpPr txBox="1">
            <a:spLocks/>
          </p:cNvSpPr>
          <p:nvPr/>
        </p:nvSpPr>
        <p:spPr>
          <a:xfrm>
            <a:off x="6898132" y="2045635"/>
            <a:ext cx="4604130" cy="34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b)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68F4BF3A-B083-478A-87E2-C42A22ABFFC8}"/>
              </a:ext>
            </a:extLst>
          </p:cNvPr>
          <p:cNvSpPr/>
          <p:nvPr/>
        </p:nvSpPr>
        <p:spPr>
          <a:xfrm>
            <a:off x="2249515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01B6DFE-FEEE-400B-8E99-1BC904B4DD25}"/>
              </a:ext>
            </a:extLst>
          </p:cNvPr>
          <p:cNvSpPr/>
          <p:nvPr/>
        </p:nvSpPr>
        <p:spPr>
          <a:xfrm>
            <a:off x="7277404" y="2045635"/>
            <a:ext cx="4134035" cy="370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3383015-C258-4B2B-AA5B-4BBADEB9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2127731"/>
            <a:ext cx="1531300" cy="3959442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729247C5-4C10-4FC8-92F4-72E46ABEA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0" t="912" r="-384" b="-912"/>
          <a:stretch/>
        </p:blipFill>
        <p:spPr>
          <a:xfrm>
            <a:off x="2478669" y="2404707"/>
            <a:ext cx="3675725" cy="3079072"/>
          </a:xfrm>
          <a:prstGeom prst="rect">
            <a:avLst/>
          </a:prstGeom>
        </p:spPr>
      </p:pic>
      <p:pic>
        <p:nvPicPr>
          <p:cNvPr id="6" name="Slika 5">
            <a:hlinkClick r:id="rId5" action="ppaction://hlinksldjump"/>
            <a:extLst>
              <a:ext uri="{FF2B5EF4-FFF2-40B4-BE49-F238E27FC236}">
                <a16:creationId xmlns:a16="http://schemas.microsoft.com/office/drawing/2014/main" id="{70E86627-21AD-47B9-9660-43974B4957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81"/>
          <a:stretch/>
        </p:blipFill>
        <p:spPr>
          <a:xfrm>
            <a:off x="7489733" y="2250833"/>
            <a:ext cx="3709375" cy="32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1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694416" y="99155"/>
            <a:ext cx="2405848" cy="877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10094924" y="339772"/>
            <a:ext cx="95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/>
              </a:rPr>
              <a:t>KRAJ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430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10944" y="0"/>
            <a:ext cx="2681056" cy="102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72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1DE9B9DD-EA88-41EA-ABAF-D6138D1EB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613" y="612559"/>
            <a:ext cx="9787672" cy="2672179"/>
          </a:xfrm>
        </p:spPr>
        <p:txBody>
          <a:bodyPr>
            <a:normAutofit/>
          </a:bodyPr>
          <a:lstStyle/>
          <a:p>
            <a:r>
              <a:rPr lang="hr-HR" sz="5400" dirty="0"/>
              <a:t>Evo te na kraju kviza. </a:t>
            </a:r>
            <a:br>
              <a:rPr lang="hr-HR" sz="5400" dirty="0"/>
            </a:br>
            <a:r>
              <a:rPr lang="hr-HR" sz="5400" dirty="0"/>
              <a:t>Bravo !! </a:t>
            </a:r>
            <a:br>
              <a:rPr lang="hr-HR" sz="5400" dirty="0"/>
            </a:br>
            <a:r>
              <a:rPr lang="hr-HR" sz="5400" dirty="0"/>
              <a:t>Nadam se da ti je bilo zabavno!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9C5FF7-8634-410D-89AC-A23A652B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911245"/>
            <a:ext cx="1988598" cy="51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B0FD2-D883-40CE-92D0-629E0A8E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332" y="2147305"/>
            <a:ext cx="4156904" cy="904431"/>
          </a:xfrm>
        </p:spPr>
        <p:txBody>
          <a:bodyPr>
            <a:normAutofit/>
          </a:bodyPr>
          <a:lstStyle/>
          <a:p>
            <a:r>
              <a:rPr lang="hr-HR" sz="2400" dirty="0"/>
              <a:t>A sada je vrijeme za malo sporta!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AEBFA0-16CF-485B-A412-8CCF597A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34" y="4479036"/>
            <a:ext cx="9520158" cy="86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hlinkClick r:id="rId2"/>
              </a:rPr>
              <a:t>https://www.youtube.com/watch?v=YIB2SJnBHBQ</a:t>
            </a:r>
            <a:endParaRPr lang="hr-HR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EDCAC5-E535-41A6-BD5B-16F3A3DC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9" t="1734" r="20538" b="2940"/>
          <a:stretch/>
        </p:blipFill>
        <p:spPr>
          <a:xfrm>
            <a:off x="10193463" y="2147305"/>
            <a:ext cx="1998537" cy="3906176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B300D233-493B-4ECF-B33B-54F2CA38E321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E4FEC8DB-0334-4495-869B-8A637C4D36E7}"/>
              </a:ext>
            </a:extLst>
          </p:cNvPr>
          <p:cNvSpPr/>
          <p:nvPr/>
        </p:nvSpPr>
        <p:spPr>
          <a:xfrm>
            <a:off x="6169980" y="1884867"/>
            <a:ext cx="3961339" cy="1429305"/>
          </a:xfrm>
          <a:prstGeom prst="wedgeEllipseCallout">
            <a:avLst>
              <a:gd name="adj1" fmla="val 48148"/>
              <a:gd name="adj2" fmla="val 48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0F0A1A5-3383-466E-AADE-464F508FE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" t="4884"/>
          <a:stretch/>
        </p:blipFill>
        <p:spPr>
          <a:xfrm>
            <a:off x="0" y="0"/>
            <a:ext cx="4322436" cy="4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0AE4786-DE0C-49EA-8D62-46F911A3C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3181422" y="2081333"/>
            <a:ext cx="1561442" cy="40373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308BE1-C843-4493-B077-5D616BCDA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9" t="1734" r="20538" b="2940"/>
          <a:stretch/>
        </p:blipFill>
        <p:spPr>
          <a:xfrm>
            <a:off x="6509230" y="2212536"/>
            <a:ext cx="1998537" cy="390617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78A1DE58-FDBE-4D6C-B16D-A9AB9DB238F1}"/>
              </a:ext>
            </a:extLst>
          </p:cNvPr>
          <p:cNvSpPr/>
          <p:nvPr/>
        </p:nvSpPr>
        <p:spPr>
          <a:xfrm>
            <a:off x="3487799" y="652028"/>
            <a:ext cx="3961339" cy="1429305"/>
          </a:xfrm>
          <a:prstGeom prst="wedgeEllipseCallout">
            <a:avLst>
              <a:gd name="adj1" fmla="val 29323"/>
              <a:gd name="adj2" fmla="val 82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CAF7FD8B-FFA7-498D-8B4C-5DA6F27AFE85}"/>
              </a:ext>
            </a:extLst>
          </p:cNvPr>
          <p:cNvSpPr/>
          <p:nvPr/>
        </p:nvSpPr>
        <p:spPr>
          <a:xfrm>
            <a:off x="3471106" y="652027"/>
            <a:ext cx="3961339" cy="1429305"/>
          </a:xfrm>
          <a:prstGeom prst="wedgeEllipseCallout">
            <a:avLst>
              <a:gd name="adj1" fmla="val -21998"/>
              <a:gd name="adj2" fmla="val 96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6EAB648-DD96-4BBF-AF63-3239C7337404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5A938125-BCFF-438A-89F6-B171F2AB97CF}"/>
              </a:ext>
            </a:extLst>
          </p:cNvPr>
          <p:cNvSpPr/>
          <p:nvPr/>
        </p:nvSpPr>
        <p:spPr>
          <a:xfrm rot="5574135">
            <a:off x="4908771" y="1645878"/>
            <a:ext cx="173463" cy="66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0C24364-0C4B-4500-87F8-D78286AA15FE}"/>
              </a:ext>
            </a:extLst>
          </p:cNvPr>
          <p:cNvSpPr/>
          <p:nvPr/>
        </p:nvSpPr>
        <p:spPr>
          <a:xfrm rot="6022044">
            <a:off x="5942812" y="1661712"/>
            <a:ext cx="306377" cy="618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FA0D4088-333E-45D6-BC38-96EEF050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860" y="904436"/>
            <a:ext cx="2949398" cy="904431"/>
          </a:xfrm>
        </p:spPr>
        <p:txBody>
          <a:bodyPr>
            <a:normAutofit/>
          </a:bodyPr>
          <a:lstStyle/>
          <a:p>
            <a:r>
              <a:rPr lang="hr-HR" sz="2800" dirty="0"/>
              <a:t>Vidimo se sutra! </a:t>
            </a:r>
            <a:br>
              <a:rPr lang="hr-HR" sz="2800" dirty="0"/>
            </a:br>
            <a:r>
              <a:rPr lang="hr-HR" sz="2800" dirty="0"/>
              <a:t>Doviđenja!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95950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47107-A9E8-4609-97AC-79C6A049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07" y="541306"/>
            <a:ext cx="9520157" cy="1059305"/>
          </a:xfrm>
        </p:spPr>
        <p:txBody>
          <a:bodyPr/>
          <a:lstStyle/>
          <a:p>
            <a:r>
              <a:rPr lang="hr-HR" dirty="0"/>
              <a:t>1. Fotografija prikazuje ____________ zavičaj.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D9D7DEC-6995-41CC-9576-0B98044B71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928877" y="2499069"/>
            <a:ext cx="3223609" cy="3436937"/>
          </a:xfr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135C837C-A467-4D03-B71E-A23D0CB3B03B}"/>
              </a:ext>
            </a:extLst>
          </p:cNvPr>
          <p:cNvSpPr/>
          <p:nvPr/>
        </p:nvSpPr>
        <p:spPr>
          <a:xfrm>
            <a:off x="5384741" y="2191052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hlinkClick r:id="rId4" action="ppaction://hlinksldjump"/>
            <a:extLst>
              <a:ext uri="{FF2B5EF4-FFF2-40B4-BE49-F238E27FC236}">
                <a16:creationId xmlns:a16="http://schemas.microsoft.com/office/drawing/2014/main" id="{88DF98A6-3B57-4817-AB8D-511EDCECE7DB}"/>
              </a:ext>
            </a:extLst>
          </p:cNvPr>
          <p:cNvSpPr/>
          <p:nvPr/>
        </p:nvSpPr>
        <p:spPr>
          <a:xfrm>
            <a:off x="5384741" y="3299861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17655BB3-26DC-4611-853F-1AC9FE750227}"/>
              </a:ext>
            </a:extLst>
          </p:cNvPr>
          <p:cNvSpPr/>
          <p:nvPr/>
        </p:nvSpPr>
        <p:spPr>
          <a:xfrm>
            <a:off x="5381711" y="4515276"/>
            <a:ext cx="4092606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zervirano mjesto sadržaja 3">
            <a:hlinkClick r:id="rId4" action="ppaction://hlinksldjump"/>
            <a:extLst>
              <a:ext uri="{FF2B5EF4-FFF2-40B4-BE49-F238E27FC236}">
                <a16:creationId xmlns:a16="http://schemas.microsoft.com/office/drawing/2014/main" id="{6B0A1037-5B56-4014-A426-9B3BE215B891}"/>
              </a:ext>
            </a:extLst>
          </p:cNvPr>
          <p:cNvSpPr txBox="1">
            <a:spLocks/>
          </p:cNvSpPr>
          <p:nvPr/>
        </p:nvSpPr>
        <p:spPr>
          <a:xfrm>
            <a:off x="5384741" y="3347749"/>
            <a:ext cx="2114837" cy="86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b)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nizinski</a:t>
            </a:r>
            <a:r>
              <a:rPr lang="hr-HR" sz="3200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F8C7123F-50E8-463B-AC2D-E34BE2760686}"/>
              </a:ext>
            </a:extLst>
          </p:cNvPr>
          <p:cNvSpPr txBox="1">
            <a:spLocks/>
          </p:cNvSpPr>
          <p:nvPr/>
        </p:nvSpPr>
        <p:spPr>
          <a:xfrm>
            <a:off x="5384741" y="2218132"/>
            <a:ext cx="1801830" cy="85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a) </a:t>
            </a:r>
            <a:r>
              <a:rPr lang="hr-HR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gorski</a:t>
            </a:r>
            <a:r>
              <a:rPr lang="hr-HR" sz="3200" dirty="0"/>
              <a:t> 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hr-HR" dirty="0"/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D9C39ED0-BD19-4874-9121-8BF00A7C4704}"/>
              </a:ext>
            </a:extLst>
          </p:cNvPr>
          <p:cNvSpPr txBox="1">
            <a:spLocks/>
          </p:cNvSpPr>
          <p:nvPr/>
        </p:nvSpPr>
        <p:spPr>
          <a:xfrm>
            <a:off x="5300305" y="4509860"/>
            <a:ext cx="2414389" cy="86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200" dirty="0"/>
              <a:t>c) </a:t>
            </a:r>
            <a:r>
              <a:rPr lang="hr-HR" sz="32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primorski</a:t>
            </a:r>
            <a:endParaRPr lang="hr-HR" sz="3200" u="sng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1537BA4-D257-4610-ACB4-7AB816E5B0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9" t="10745" r="33686" b="6084"/>
          <a:stretch/>
        </p:blipFill>
        <p:spPr>
          <a:xfrm>
            <a:off x="88776" y="2169615"/>
            <a:ext cx="1531300" cy="39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773302" y="0"/>
            <a:ext cx="2361460" cy="101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999216" y="336707"/>
            <a:ext cx="21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</a:t>
            </a:r>
            <a:r>
              <a:rPr lang="hr-HR" dirty="0"/>
              <a:t> </a:t>
            </a:r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012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B7BC53C-4CBB-42C7-9D8E-2224B1466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88777" y="1852389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FB3DA99-29E2-48A1-9F3D-A1E3EB74448B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221648F-966A-4017-908C-3C4145F117BD}"/>
              </a:ext>
            </a:extLst>
          </p:cNvPr>
          <p:cNvSpPr txBox="1">
            <a:spLocks/>
          </p:cNvSpPr>
          <p:nvPr/>
        </p:nvSpPr>
        <p:spPr>
          <a:xfrm>
            <a:off x="2115188" y="637894"/>
            <a:ext cx="5537363" cy="2428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HMMM…ODGOVOR NIJE TOČAN…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POKUŠAJ PONOVO! </a:t>
            </a:r>
            <a:br>
              <a:rPr lang="hr-HR" sz="4000" dirty="0"/>
            </a:br>
            <a:endParaRPr lang="hr-HR" sz="4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384D32D-DA03-47AD-AB67-A9DEE70E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82" y="2102091"/>
            <a:ext cx="4273118" cy="4273118"/>
          </a:xfrm>
          <a:prstGeom prst="rect">
            <a:avLst/>
          </a:prstGeom>
        </p:spPr>
      </p:pic>
      <p:sp>
        <p:nvSpPr>
          <p:cNvPr id="10" name="Strelica: desno 9">
            <a:hlinkClick r:id="rId4" action="ppaction://hlinksldjump"/>
            <a:extLst>
              <a:ext uri="{FF2B5EF4-FFF2-40B4-BE49-F238E27FC236}">
                <a16:creationId xmlns:a16="http://schemas.microsoft.com/office/drawing/2014/main" id="{F02B7849-8237-4BB1-A874-A3EC322753C5}"/>
              </a:ext>
            </a:extLst>
          </p:cNvPr>
          <p:cNvSpPr/>
          <p:nvPr/>
        </p:nvSpPr>
        <p:spPr>
          <a:xfrm>
            <a:off x="9528699" y="0"/>
            <a:ext cx="2663301" cy="103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C33759-E22A-42F3-BF1C-E0A13C5780C1}"/>
              </a:ext>
            </a:extLst>
          </p:cNvPr>
          <p:cNvSpPr txBox="1"/>
          <p:nvPr/>
        </p:nvSpPr>
        <p:spPr>
          <a:xfrm>
            <a:off x="9700334" y="339772"/>
            <a:ext cx="23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POKUŠAJ PONOVO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216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5A5E205-6DDF-4056-AEC5-F755F168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275236"/>
            <a:ext cx="9520157" cy="1059305"/>
          </a:xfrm>
        </p:spPr>
        <p:txBody>
          <a:bodyPr/>
          <a:lstStyle/>
          <a:p>
            <a:r>
              <a:rPr lang="hr-HR" dirty="0"/>
              <a:t>2. Fotografija prikazuje ____________ zavičaj.</a:t>
            </a: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9EFE0373-DB5B-4E4C-923F-8199659C51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9895" y="2082566"/>
            <a:ext cx="3673967" cy="3436937"/>
          </a:xfrm>
        </p:spPr>
      </p:pic>
      <p:sp>
        <p:nvSpPr>
          <p:cNvPr id="16" name="Pravokutnik 15">
            <a:hlinkClick r:id="rId3" action="ppaction://hlinksldjump"/>
            <a:extLst>
              <a:ext uri="{FF2B5EF4-FFF2-40B4-BE49-F238E27FC236}">
                <a16:creationId xmlns:a16="http://schemas.microsoft.com/office/drawing/2014/main" id="{5C3C474B-BB40-4652-9AB8-CC7B7881C84A}"/>
              </a:ext>
            </a:extLst>
          </p:cNvPr>
          <p:cNvSpPr/>
          <p:nvPr/>
        </p:nvSpPr>
        <p:spPr>
          <a:xfrm>
            <a:off x="7137984" y="2111151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hlinkClick r:id="rId4" action="ppaction://hlinksldjump"/>
            <a:extLst>
              <a:ext uri="{FF2B5EF4-FFF2-40B4-BE49-F238E27FC236}">
                <a16:creationId xmlns:a16="http://schemas.microsoft.com/office/drawing/2014/main" id="{6B2090AC-D105-4F2C-9010-40A72BF848E1}"/>
              </a:ext>
            </a:extLst>
          </p:cNvPr>
          <p:cNvSpPr/>
          <p:nvPr/>
        </p:nvSpPr>
        <p:spPr>
          <a:xfrm>
            <a:off x="7137984" y="3253415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>
            <a:hlinkClick r:id="rId3" action="ppaction://hlinksldjump"/>
            <a:extLst>
              <a:ext uri="{FF2B5EF4-FFF2-40B4-BE49-F238E27FC236}">
                <a16:creationId xmlns:a16="http://schemas.microsoft.com/office/drawing/2014/main" id="{E22322C9-C030-4F41-8E69-298A49008EFC}"/>
              </a:ext>
            </a:extLst>
          </p:cNvPr>
          <p:cNvSpPr/>
          <p:nvPr/>
        </p:nvSpPr>
        <p:spPr>
          <a:xfrm>
            <a:off x="7137984" y="4395679"/>
            <a:ext cx="4030462" cy="878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3473AD54-01D7-476E-8230-E49B2BFE5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9" t="10745" r="33686" b="6084"/>
          <a:stretch/>
        </p:blipFill>
        <p:spPr>
          <a:xfrm>
            <a:off x="118805" y="2139295"/>
            <a:ext cx="1531300" cy="3959442"/>
          </a:xfrm>
          <a:prstGeom prst="rect">
            <a:avLst/>
          </a:prstGeom>
        </p:spPr>
      </p:pic>
      <p:sp>
        <p:nvSpPr>
          <p:cNvPr id="20" name="Rezervirano mjesto sadržaja 3">
            <a:hlinkClick r:id="rId6" action="ppaction://hlinksldjump"/>
            <a:extLst>
              <a:ext uri="{FF2B5EF4-FFF2-40B4-BE49-F238E27FC236}">
                <a16:creationId xmlns:a16="http://schemas.microsoft.com/office/drawing/2014/main" id="{66CA45D2-9CCE-4690-A7A8-65594079F81F}"/>
              </a:ext>
            </a:extLst>
          </p:cNvPr>
          <p:cNvSpPr txBox="1">
            <a:spLocks/>
          </p:cNvSpPr>
          <p:nvPr/>
        </p:nvSpPr>
        <p:spPr>
          <a:xfrm>
            <a:off x="7129443" y="3366139"/>
            <a:ext cx="4030462" cy="86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b) </a:t>
            </a:r>
            <a:r>
              <a:rPr lang="hr-HR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primorski</a:t>
            </a:r>
            <a:r>
              <a:rPr lang="hr-HR" sz="3200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1" name="Rezervirano mjesto sadržaja 3">
            <a:extLst>
              <a:ext uri="{FF2B5EF4-FFF2-40B4-BE49-F238E27FC236}">
                <a16:creationId xmlns:a16="http://schemas.microsoft.com/office/drawing/2014/main" id="{BAFD8AC3-76E4-44F9-8316-BE95992B6432}"/>
              </a:ext>
            </a:extLst>
          </p:cNvPr>
          <p:cNvSpPr txBox="1">
            <a:spLocks/>
          </p:cNvSpPr>
          <p:nvPr/>
        </p:nvSpPr>
        <p:spPr>
          <a:xfrm>
            <a:off x="7137984" y="2236439"/>
            <a:ext cx="4030462" cy="85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a) </a:t>
            </a:r>
            <a:r>
              <a:rPr lang="hr-HR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gorski</a:t>
            </a:r>
            <a:r>
              <a:rPr lang="hr-HR" sz="3200" dirty="0"/>
              <a:t> 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hr-HR" dirty="0"/>
          </a:p>
        </p:txBody>
      </p:sp>
      <p:sp>
        <p:nvSpPr>
          <p:cNvPr id="22" name="Rezervirano mjesto sadržaja 3">
            <a:extLst>
              <a:ext uri="{FF2B5EF4-FFF2-40B4-BE49-F238E27FC236}">
                <a16:creationId xmlns:a16="http://schemas.microsoft.com/office/drawing/2014/main" id="{E6C9A474-68DD-472A-9E56-7F1EE4DFDFAD}"/>
              </a:ext>
            </a:extLst>
          </p:cNvPr>
          <p:cNvSpPr txBox="1">
            <a:spLocks/>
          </p:cNvSpPr>
          <p:nvPr/>
        </p:nvSpPr>
        <p:spPr>
          <a:xfrm>
            <a:off x="7129443" y="4395679"/>
            <a:ext cx="4030462" cy="86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c)</a:t>
            </a:r>
            <a:r>
              <a:rPr lang="hr-HR" dirty="0"/>
              <a:t> </a:t>
            </a:r>
            <a:r>
              <a:rPr lang="hr-HR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nizinski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8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8EF61-37E6-4B0D-A0BD-8208522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20" y="607174"/>
            <a:ext cx="5540807" cy="1920556"/>
          </a:xfrm>
        </p:spPr>
        <p:txBody>
          <a:bodyPr>
            <a:normAutofit/>
          </a:bodyPr>
          <a:lstStyle/>
          <a:p>
            <a:r>
              <a:rPr lang="hr-HR" sz="4000" dirty="0"/>
              <a:t>TOČAN ODGOVOR! </a:t>
            </a:r>
            <a:br>
              <a:rPr lang="hr-HR" sz="4000" dirty="0"/>
            </a:br>
            <a:r>
              <a:rPr lang="hr-HR" sz="4000" dirty="0"/>
              <a:t>BRAVO!!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FB5DEC-E139-4B80-8DEA-710B9A33E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06532" y="1864194"/>
            <a:ext cx="1624614" cy="420072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813F850-BBFD-4C5E-850F-C0BF9E32CE37}"/>
              </a:ext>
            </a:extLst>
          </p:cNvPr>
          <p:cNvSpPr/>
          <p:nvPr/>
        </p:nvSpPr>
        <p:spPr>
          <a:xfrm>
            <a:off x="1237968" y="339772"/>
            <a:ext cx="214527" cy="16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4E4F8E-C1EC-4657-9B23-E6752037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76" y="1567452"/>
            <a:ext cx="4497464" cy="4497464"/>
          </a:xfrm>
          <a:prstGeom prst="rect">
            <a:avLst/>
          </a:prstGeom>
        </p:spPr>
      </p:pic>
      <p:sp>
        <p:nvSpPr>
          <p:cNvPr id="9" name="Strelica: desno 8">
            <a:hlinkClick r:id="rId4" action="ppaction://hlinksldjump"/>
            <a:extLst>
              <a:ext uri="{FF2B5EF4-FFF2-40B4-BE49-F238E27FC236}">
                <a16:creationId xmlns:a16="http://schemas.microsoft.com/office/drawing/2014/main" id="{CD32F797-A977-40A1-BC6E-1FF05445983A}"/>
              </a:ext>
            </a:extLst>
          </p:cNvPr>
          <p:cNvSpPr/>
          <p:nvPr/>
        </p:nvSpPr>
        <p:spPr>
          <a:xfrm>
            <a:off x="9809964" y="0"/>
            <a:ext cx="2288136" cy="101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421228-B5DF-460B-80B7-2F5795F8584E}"/>
              </a:ext>
            </a:extLst>
          </p:cNvPr>
          <p:cNvSpPr txBox="1"/>
          <p:nvPr/>
        </p:nvSpPr>
        <p:spPr>
          <a:xfrm>
            <a:off x="9892684" y="326550"/>
            <a:ext cx="19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IDUĆE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8241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j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234</TotalTime>
  <Words>683</Words>
  <Application>Microsoft Office PowerPoint</Application>
  <PresentationFormat>Široki zaslon</PresentationFormat>
  <Paragraphs>123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1" baseType="lpstr">
      <vt:lpstr>Arial</vt:lpstr>
      <vt:lpstr>Palatino Linotype</vt:lpstr>
      <vt:lpstr>Times New Roman</vt:lpstr>
      <vt:lpstr>Wingdings 3</vt:lpstr>
      <vt:lpstr>Galerija</vt:lpstr>
      <vt:lpstr>PowerPoint prezentacija</vt:lpstr>
      <vt:lpstr>PowerPoint prezentacija</vt:lpstr>
      <vt:lpstr>PowerPoint prezentacija</vt:lpstr>
      <vt:lpstr>PowerPoint prezentacija</vt:lpstr>
      <vt:lpstr>1. Fotografija prikazuje ____________ zavičaj.</vt:lpstr>
      <vt:lpstr>TOČAN ODGOVOR!  BRAVO!!</vt:lpstr>
      <vt:lpstr>PowerPoint prezentacija</vt:lpstr>
      <vt:lpstr>2. Fotografija prikazuje ____________ zavičaj.</vt:lpstr>
      <vt:lpstr>TOČAN ODGOVOR!  BRAVO!!</vt:lpstr>
      <vt:lpstr>PowerPoint prezentacija</vt:lpstr>
      <vt:lpstr>3. Fotografija prikazuje ____________ zavičaj.</vt:lpstr>
      <vt:lpstr>TOČAN ODGOVOR!  BRAVO!!</vt:lpstr>
      <vt:lpstr>PowerPoint prezentacija</vt:lpstr>
      <vt:lpstr>PowerPoint prezentacija</vt:lpstr>
      <vt:lpstr>TOČAN ODGOVOR!  BRAVO!!</vt:lpstr>
      <vt:lpstr>PowerPoint prezentacija</vt:lpstr>
      <vt:lpstr>5. Koje životinje žive u brežuljkastom kraju?</vt:lpstr>
      <vt:lpstr>TOČAN ODGOVOR!  BRAVO!!</vt:lpstr>
      <vt:lpstr>PowerPoint prezentacija</vt:lpstr>
      <vt:lpstr>6. Živim u _____________________.</vt:lpstr>
      <vt:lpstr>TOČAN ODGOVOR!  BRAVO!!</vt:lpstr>
      <vt:lpstr>PowerPoint prezentacija</vt:lpstr>
      <vt:lpstr>7. Što je to zavičaj?</vt:lpstr>
      <vt:lpstr>TOČAN ODGOVOR!  BRAVO!!</vt:lpstr>
      <vt:lpstr>PowerPoint prezentacija</vt:lpstr>
      <vt:lpstr>8. Kroz moj zavičaj teku ______________.</vt:lpstr>
      <vt:lpstr>TOČAN ODGOVOR!  BRAVO!!</vt:lpstr>
      <vt:lpstr>PowerPoint prezentacija</vt:lpstr>
      <vt:lpstr>9. Čime se bave ljudi u brežuljkastom zavičaju?</vt:lpstr>
      <vt:lpstr>TOČAN ODGOVOR!  BRAVO!!</vt:lpstr>
      <vt:lpstr>PowerPoint prezentacija</vt:lpstr>
      <vt:lpstr>10. Koja fotografija prikazuje stočara?</vt:lpstr>
      <vt:lpstr>TOČAN ODGOVOR!  BRAVO!!</vt:lpstr>
      <vt:lpstr>PowerPoint prezentacija</vt:lpstr>
      <vt:lpstr>11. Koja fotografija prikazuje voćara?</vt:lpstr>
      <vt:lpstr>TOČAN ODGOVOR!  BRAVO!!</vt:lpstr>
      <vt:lpstr>PowerPoint prezentacija</vt:lpstr>
      <vt:lpstr>12. Koja fotografija prikazuje vinogradara?</vt:lpstr>
      <vt:lpstr>TOČAN ODGOVOR!  BRAVO!!</vt:lpstr>
      <vt:lpstr>PowerPoint prezentacija</vt:lpstr>
      <vt:lpstr>13. Koja fotografija prikazuje ratara?</vt:lpstr>
      <vt:lpstr>TOČAN ODGOVOR!  BRAVO!!</vt:lpstr>
      <vt:lpstr>PowerPoint prezentacija</vt:lpstr>
      <vt:lpstr>Evo te na kraju kviza.  Bravo !!  Nadam se da ti je bilo zabavno!</vt:lpstr>
      <vt:lpstr>A sada je vrijeme za malo sporta!</vt:lpstr>
      <vt:lpstr>Vidimo se sutra!  Doviđenja!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109</cp:revision>
  <dcterms:created xsi:type="dcterms:W3CDTF">2020-03-22T14:36:10Z</dcterms:created>
  <dcterms:modified xsi:type="dcterms:W3CDTF">2020-03-22T19:40:19Z</dcterms:modified>
</cp:coreProperties>
</file>