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8" r:id="rId2"/>
    <p:sldId id="257" r:id="rId3"/>
    <p:sldId id="259" r:id="rId4"/>
    <p:sldId id="264" r:id="rId5"/>
    <p:sldId id="262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Šćukanec" initials="HŠ" lastIdx="1" clrIdx="0">
    <p:extLst>
      <p:ext uri="{19B8F6BF-5375-455C-9EA6-DF929625EA0E}">
        <p15:presenceInfo xmlns:p15="http://schemas.microsoft.com/office/powerpoint/2012/main" userId="e7e0d3f20d3021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558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8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8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20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14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23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069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23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5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203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30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8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7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03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49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76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2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D54992-185D-462E-96EA-E4968AE46F90}" type="datetimeFigureOut">
              <a:rPr lang="hr-HR" smtClean="0"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BE29CF8-3D08-42F6-9295-0329E5D265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hSKbqX1J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s://www.youtube.com/watch?v=xbVr38Bhe7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30207-B21B-4FCE-A7F9-F314688A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97B6024-B27F-413B-BF56-76E0EE43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10" y="10398"/>
            <a:ext cx="11593380" cy="4664524"/>
          </a:xfr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8B40FC7-0401-4EC4-8051-58DD52444C2F}"/>
              </a:ext>
            </a:extLst>
          </p:cNvPr>
          <p:cNvSpPr txBox="1">
            <a:spLocks/>
          </p:cNvSpPr>
          <p:nvPr/>
        </p:nvSpPr>
        <p:spPr>
          <a:xfrm>
            <a:off x="502445" y="4746765"/>
            <a:ext cx="11187110" cy="183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Za ići dalje pritisni donju strelicu</a:t>
            </a:r>
          </a:p>
          <a:p>
            <a:r>
              <a:rPr lang="hr-HR" sz="2400" dirty="0"/>
              <a:t>Ako se želiš vratiti na prethodnu stranicu pritisni gornju strelicu</a:t>
            </a:r>
          </a:p>
          <a:p>
            <a:endParaRPr lang="hr-HR" sz="2400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71530E31-9D92-4D52-813A-B1C9E0C0EB88}"/>
              </a:ext>
            </a:extLst>
          </p:cNvPr>
          <p:cNvSpPr/>
          <p:nvPr/>
        </p:nvSpPr>
        <p:spPr>
          <a:xfrm>
            <a:off x="8469297" y="2939653"/>
            <a:ext cx="559293" cy="70696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AFAFE98A-859E-4AE5-8C16-84727AD73E65}"/>
              </a:ext>
            </a:extLst>
          </p:cNvPr>
          <p:cNvCxnSpPr>
            <a:cxnSpLocks/>
          </p:cNvCxnSpPr>
          <p:nvPr/>
        </p:nvCxnSpPr>
        <p:spPr>
          <a:xfrm flipV="1">
            <a:off x="5690586" y="3542190"/>
            <a:ext cx="2778711" cy="19530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>
            <a:extLst>
              <a:ext uri="{FF2B5EF4-FFF2-40B4-BE49-F238E27FC236}">
                <a16:creationId xmlns:a16="http://schemas.microsoft.com/office/drawing/2014/main" id="{F3389930-7432-4342-811C-D1FDE4B3E4A4}"/>
              </a:ext>
            </a:extLst>
          </p:cNvPr>
          <p:cNvSpPr/>
          <p:nvPr/>
        </p:nvSpPr>
        <p:spPr>
          <a:xfrm>
            <a:off x="8469297" y="2290422"/>
            <a:ext cx="612560" cy="70696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2DF1135D-8E11-4186-8BA0-A10053A55062}"/>
              </a:ext>
            </a:extLst>
          </p:cNvPr>
          <p:cNvCxnSpPr>
            <a:cxnSpLocks/>
          </p:cNvCxnSpPr>
          <p:nvPr/>
        </p:nvCxnSpPr>
        <p:spPr>
          <a:xfrm flipH="1" flipV="1">
            <a:off x="9543495" y="2939653"/>
            <a:ext cx="1" cy="2936902"/>
          </a:xfrm>
          <a:prstGeom prst="straightConnector1">
            <a:avLst/>
          </a:prstGeom>
          <a:ln w="57150">
            <a:solidFill>
              <a:srgbClr val="35C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BF1A57D1-BD53-4764-8FB7-0702BC54D068}"/>
              </a:ext>
            </a:extLst>
          </p:cNvPr>
          <p:cNvCxnSpPr>
            <a:cxnSpLocks/>
          </p:cNvCxnSpPr>
          <p:nvPr/>
        </p:nvCxnSpPr>
        <p:spPr>
          <a:xfrm flipH="1" flipV="1">
            <a:off x="8908530" y="2729997"/>
            <a:ext cx="634965" cy="267389"/>
          </a:xfrm>
          <a:prstGeom prst="straightConnector1">
            <a:avLst/>
          </a:prstGeom>
          <a:ln w="57150">
            <a:solidFill>
              <a:srgbClr val="35C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2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drap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E6AD4-6D4E-4D8A-89BC-5F7517F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09BCAF-1ADE-4DC5-B04A-1297A066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789" y="2468032"/>
            <a:ext cx="8825659" cy="3416300"/>
          </a:xfrm>
        </p:spPr>
        <p:txBody>
          <a:bodyPr>
            <a:normAutofit/>
          </a:bodyPr>
          <a:lstStyle/>
          <a:p>
            <a:r>
              <a:rPr lang="hr-HR" sz="2400" dirty="0"/>
              <a:t>Da pokreneš prezentaciju pritisni: </a:t>
            </a:r>
            <a:r>
              <a:rPr lang="hr-HR" sz="2400" b="1" dirty="0"/>
              <a:t>Dijaprojekcija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Nakon toga pritisni: </a:t>
            </a:r>
            <a:r>
              <a:rPr lang="hr-HR" sz="2400" b="1" dirty="0"/>
              <a:t>S trenutnog slajda</a:t>
            </a: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6CFC33-9555-4416-B2F5-AF5C93C62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40" y="215407"/>
            <a:ext cx="11566166" cy="20471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D25811-0C38-4E96-B6C5-1530214B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0" y="3329877"/>
            <a:ext cx="11566165" cy="169261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A9EA491-99C6-40CB-8EF8-EAE2D2D4FE81}"/>
              </a:ext>
            </a:extLst>
          </p:cNvPr>
          <p:cNvSpPr/>
          <p:nvPr/>
        </p:nvSpPr>
        <p:spPr>
          <a:xfrm>
            <a:off x="5264458" y="488272"/>
            <a:ext cx="1189608" cy="5504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4D68CFCB-AE5A-4216-A75A-AE83E3AFEE98}"/>
              </a:ext>
            </a:extLst>
          </p:cNvPr>
          <p:cNvSpPr/>
          <p:nvPr/>
        </p:nvSpPr>
        <p:spPr>
          <a:xfrm>
            <a:off x="622293" y="3929492"/>
            <a:ext cx="922421" cy="9622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CF386741-34F5-4ED7-B3CF-5EFE5A86BE3E}"/>
              </a:ext>
            </a:extLst>
          </p:cNvPr>
          <p:cNvCxnSpPr/>
          <p:nvPr/>
        </p:nvCxnSpPr>
        <p:spPr>
          <a:xfrm flipH="1" flipV="1">
            <a:off x="6187736" y="1088047"/>
            <a:ext cx="1074198" cy="1447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1049540E-AD4C-46FB-B0C7-41A5FF8A2A4F}"/>
              </a:ext>
            </a:extLst>
          </p:cNvPr>
          <p:cNvCxnSpPr>
            <a:cxnSpLocks/>
          </p:cNvCxnSpPr>
          <p:nvPr/>
        </p:nvCxnSpPr>
        <p:spPr>
          <a:xfrm flipH="1" flipV="1">
            <a:off x="896645" y="4811697"/>
            <a:ext cx="3889900" cy="6715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9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drap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2610E-51FE-4E1B-927E-0920B9F1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544" y="888025"/>
            <a:ext cx="8825658" cy="1537031"/>
          </a:xfrm>
        </p:spPr>
        <p:txBody>
          <a:bodyPr/>
          <a:lstStyle/>
          <a:p>
            <a:r>
              <a:rPr lang="hr-HR" sz="7200" b="1" dirty="0"/>
              <a:t>Produženi boravak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8D7434-2DAD-4B8B-8182-0CB792043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1544715" y="2669871"/>
            <a:ext cx="1454527" cy="35261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AF830C1-67C6-4614-8DA8-07A2A8E7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56" y="2669871"/>
            <a:ext cx="5298346" cy="3526141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DD803D6F-ECF5-49BE-85E7-9D17DB7B0DFE}"/>
              </a:ext>
            </a:extLst>
          </p:cNvPr>
          <p:cNvSpPr/>
          <p:nvPr/>
        </p:nvSpPr>
        <p:spPr>
          <a:xfrm>
            <a:off x="3002762" y="2669871"/>
            <a:ext cx="1564094" cy="352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1749B9CB-97BC-45FD-A710-BB548D51FEB8}"/>
              </a:ext>
            </a:extLst>
          </p:cNvPr>
          <p:cNvSpPr/>
          <p:nvPr/>
        </p:nvSpPr>
        <p:spPr>
          <a:xfrm>
            <a:off x="2887354" y="2669871"/>
            <a:ext cx="2252818" cy="1333957"/>
          </a:xfrm>
          <a:prstGeom prst="wedgeEllipseCallout">
            <a:avLst>
              <a:gd name="adj1" fmla="val -60482"/>
              <a:gd name="adj2" fmla="val 48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066291-F9BE-4E37-A09E-757480114CF5}"/>
              </a:ext>
            </a:extLst>
          </p:cNvPr>
          <p:cNvSpPr txBox="1">
            <a:spLocks/>
          </p:cNvSpPr>
          <p:nvPr/>
        </p:nvSpPr>
        <p:spPr>
          <a:xfrm>
            <a:off x="3069103" y="2938147"/>
            <a:ext cx="2150967" cy="9817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dan!</a:t>
            </a:r>
          </a:p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Jeste li mi dobro?</a:t>
            </a:r>
          </a:p>
        </p:txBody>
      </p:sp>
    </p:spTree>
    <p:extLst>
      <p:ext uri="{BB962C8B-B14F-4D97-AF65-F5344CB8AC3E}">
        <p14:creationId xmlns:p14="http://schemas.microsoft.com/office/powerpoint/2010/main" val="204905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DC75AF8-6F57-4D5C-B999-1E844679874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/>
          <a:stretch/>
        </p:blipFill>
        <p:spPr>
          <a:xfrm>
            <a:off x="18222" y="808926"/>
            <a:ext cx="7137179" cy="5933664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EE73EB97-14E7-4D4C-AE0A-85FF5779E81A}"/>
              </a:ext>
            </a:extLst>
          </p:cNvPr>
          <p:cNvSpPr/>
          <p:nvPr/>
        </p:nvSpPr>
        <p:spPr>
          <a:xfrm>
            <a:off x="8258724" y="5775762"/>
            <a:ext cx="391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https://www.youtube.com/watch?v=ElhSKbqX1J4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BCB4898-3AE8-4410-9321-38EDE6632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49" t="10745" r="33686" b="6084"/>
          <a:stretch/>
        </p:blipFill>
        <p:spPr>
          <a:xfrm>
            <a:off x="6672789" y="2475367"/>
            <a:ext cx="1493713" cy="4254502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59CE075-4969-4CE7-B596-E7D71A6231B2}"/>
              </a:ext>
            </a:extLst>
          </p:cNvPr>
          <p:cNvSpPr txBox="1">
            <a:spLocks/>
          </p:cNvSpPr>
          <p:nvPr/>
        </p:nvSpPr>
        <p:spPr>
          <a:xfrm flipH="1">
            <a:off x="8763212" y="2066830"/>
            <a:ext cx="2554305" cy="1073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Pročitaj pjesmu 3 puta i zapjevaj je!</a:t>
            </a:r>
          </a:p>
        </p:txBody>
      </p:sp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84941EDC-F0AD-42D9-BC6E-4F0097DEEA93}"/>
              </a:ext>
            </a:extLst>
          </p:cNvPr>
          <p:cNvSpPr/>
          <p:nvPr/>
        </p:nvSpPr>
        <p:spPr>
          <a:xfrm flipH="1">
            <a:off x="8549195" y="1778485"/>
            <a:ext cx="2982339" cy="1471351"/>
          </a:xfrm>
          <a:prstGeom prst="wedgeEllipseCallout">
            <a:avLst>
              <a:gd name="adj1" fmla="val 45011"/>
              <a:gd name="adj2" fmla="val 7843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7AA1CA3-2CB3-4EC7-A1C6-3A5BC2C582D8}"/>
              </a:ext>
            </a:extLst>
          </p:cNvPr>
          <p:cNvSpPr txBox="1"/>
          <p:nvPr/>
        </p:nvSpPr>
        <p:spPr>
          <a:xfrm>
            <a:off x="2716568" y="246062"/>
            <a:ext cx="134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 I Ć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C67729F-6DB3-4E89-8E6F-2235B7597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11" y="4727955"/>
            <a:ext cx="2040232" cy="1146751"/>
          </a:xfrm>
          <a:prstGeom prst="rect">
            <a:avLst/>
          </a:prstGeom>
        </p:spPr>
      </p:pic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A049FC39-A6CD-4A74-8A7E-0626FE04786E}"/>
              </a:ext>
            </a:extLst>
          </p:cNvPr>
          <p:cNvCxnSpPr>
            <a:cxnSpLocks/>
          </p:cNvCxnSpPr>
          <p:nvPr/>
        </p:nvCxnSpPr>
        <p:spPr>
          <a:xfrm flipH="1">
            <a:off x="9152878" y="3417516"/>
            <a:ext cx="736846" cy="2202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0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3A32A-7551-4420-92A2-628F6333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7A34B4-834F-42B4-A063-F91133349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-1" y="2603499"/>
            <a:ext cx="1576543" cy="42545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01DA7D4-3C2A-4D62-A7A9-A3BEC2C99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" t="4884"/>
          <a:stretch/>
        </p:blipFill>
        <p:spPr>
          <a:xfrm>
            <a:off x="7869564" y="2708469"/>
            <a:ext cx="4322436" cy="4149531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099154B-4DD6-459F-AD0F-8ACDCAF5244F}"/>
              </a:ext>
            </a:extLst>
          </p:cNvPr>
          <p:cNvSpPr txBox="1">
            <a:spLocks/>
          </p:cNvSpPr>
          <p:nvPr/>
        </p:nvSpPr>
        <p:spPr>
          <a:xfrm>
            <a:off x="1381686" y="6151035"/>
            <a:ext cx="6402339" cy="70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https://www.youtube.com/watch?v=xbVr38Bhe7E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0343129-6175-49A6-A12F-293341F84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41" y="2915404"/>
            <a:ext cx="3143251" cy="3175497"/>
          </a:xfrm>
          <a:prstGeom prst="rect">
            <a:avLst/>
          </a:prstGeom>
        </p:spPr>
      </p:pic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id="{CDEBB335-527E-47C5-A2A6-18640C63189F}"/>
              </a:ext>
            </a:extLst>
          </p:cNvPr>
          <p:cNvSpPr/>
          <p:nvPr/>
        </p:nvSpPr>
        <p:spPr>
          <a:xfrm>
            <a:off x="1311755" y="2603499"/>
            <a:ext cx="3143251" cy="1073336"/>
          </a:xfrm>
          <a:prstGeom prst="wedgeEllipseCallout">
            <a:avLst>
              <a:gd name="adj1" fmla="val -49054"/>
              <a:gd name="adj2" fmla="val 75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EC64B5C-229C-417B-B4E8-38F0982EF559}"/>
              </a:ext>
            </a:extLst>
          </p:cNvPr>
          <p:cNvSpPr txBox="1"/>
          <p:nvPr/>
        </p:nvSpPr>
        <p:spPr>
          <a:xfrm>
            <a:off x="1521543" y="2899677"/>
            <a:ext cx="306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Pripremi se za sport!</a:t>
            </a:r>
          </a:p>
        </p:txBody>
      </p:sp>
    </p:spTree>
    <p:extLst>
      <p:ext uri="{BB962C8B-B14F-4D97-AF65-F5344CB8AC3E}">
        <p14:creationId xmlns:p14="http://schemas.microsoft.com/office/powerpoint/2010/main" val="28212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40777B-F6F1-4AA6-A8AE-44ED5968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65" y="822954"/>
            <a:ext cx="8825659" cy="70696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Brojalice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5A3D30-C8F2-459C-A4E3-F70F4CBD3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-1" y="2603499"/>
            <a:ext cx="1576543" cy="4254502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1B59C80-DCD8-46D7-941A-E51BA41844F7}"/>
              </a:ext>
            </a:extLst>
          </p:cNvPr>
          <p:cNvSpPr txBox="1">
            <a:spLocks/>
          </p:cNvSpPr>
          <p:nvPr/>
        </p:nvSpPr>
        <p:spPr>
          <a:xfrm>
            <a:off x="1670504" y="2802506"/>
            <a:ext cx="2692122" cy="1073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Baš me zanima kako ćeš izvršiti ovaj zadatak!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34F165F1-E41B-45DA-888B-C2DDAEA734D9}"/>
              </a:ext>
            </a:extLst>
          </p:cNvPr>
          <p:cNvSpPr/>
          <p:nvPr/>
        </p:nvSpPr>
        <p:spPr>
          <a:xfrm>
            <a:off x="1313338" y="2603499"/>
            <a:ext cx="3143251" cy="1471351"/>
          </a:xfrm>
          <a:prstGeom prst="wedgeEllipseCallout">
            <a:avLst>
              <a:gd name="adj1" fmla="val -49054"/>
              <a:gd name="adj2" fmla="val 75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ABCF137-08D8-4FFD-9CDC-0724DBEEC067}"/>
              </a:ext>
            </a:extLst>
          </p:cNvPr>
          <p:cNvSpPr txBox="1">
            <a:spLocks/>
          </p:cNvSpPr>
          <p:nvPr/>
        </p:nvSpPr>
        <p:spPr>
          <a:xfrm>
            <a:off x="4707826" y="2762354"/>
            <a:ext cx="7484174" cy="357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ZADATAK - napamet naučiti zadanu brojalicu!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snimi se nakon što si je naučio i pošalji mi snimku na e-mail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(može kao video ili zvukovna poruka)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poslati snimku imaš vremena do 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petka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Slikovni rezultat za gmail">
            <a:extLst>
              <a:ext uri="{FF2B5EF4-FFF2-40B4-BE49-F238E27FC236}">
                <a16:creationId xmlns:a16="http://schemas.microsoft.com/office/drawing/2014/main" id="{F1716E44-B5DF-442F-87FB-818C6AB55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16974" r="23028" b="14249"/>
          <a:stretch/>
        </p:blipFill>
        <p:spPr bwMode="auto">
          <a:xfrm>
            <a:off x="1670504" y="5982247"/>
            <a:ext cx="1186481" cy="8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4041E2D-8702-4240-A2F5-8C80CDD5A539}"/>
              </a:ext>
            </a:extLst>
          </p:cNvPr>
          <p:cNvSpPr txBox="1"/>
          <p:nvPr/>
        </p:nvSpPr>
        <p:spPr>
          <a:xfrm>
            <a:off x="2856985" y="630314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hscukan2@gmail.com</a:t>
            </a:r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BCD4BF29-C5E7-4C14-A28F-0E104F605416}"/>
              </a:ext>
            </a:extLst>
          </p:cNvPr>
          <p:cNvSpPr/>
          <p:nvPr/>
        </p:nvSpPr>
        <p:spPr>
          <a:xfrm>
            <a:off x="9614518" y="5353235"/>
            <a:ext cx="2385134" cy="1272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F94780E-A545-4CDF-A804-9B13E5702868}"/>
              </a:ext>
            </a:extLst>
          </p:cNvPr>
          <p:cNvSpPr txBox="1"/>
          <p:nvPr/>
        </p:nvSpPr>
        <p:spPr>
          <a:xfrm>
            <a:off x="9729925" y="5690585"/>
            <a:ext cx="220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Brojalica je na idućem slajdu!</a:t>
            </a:r>
          </a:p>
        </p:txBody>
      </p:sp>
    </p:spTree>
    <p:extLst>
      <p:ext uri="{BB962C8B-B14F-4D97-AF65-F5344CB8AC3E}">
        <p14:creationId xmlns:p14="http://schemas.microsoft.com/office/powerpoint/2010/main" val="124937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188C96B1-E885-41C6-A21F-59A2541DB704}"/>
              </a:ext>
            </a:extLst>
          </p:cNvPr>
          <p:cNvSpPr txBox="1">
            <a:spLocks/>
          </p:cNvSpPr>
          <p:nvPr/>
        </p:nvSpPr>
        <p:spPr>
          <a:xfrm>
            <a:off x="3183969" y="2377607"/>
            <a:ext cx="5575176" cy="281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Četiri su strane svijeta, </a:t>
            </a:r>
            <a:br>
              <a:rPr lang="hr-H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Zemlja se kroz vrijeme šeta, istok, zapad, sjever, jug, </a:t>
            </a:r>
            <a:br>
              <a:rPr lang="hr-H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je kratak, put je dug.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3B986A8-7D40-40EC-8B03-04953C791EF3}"/>
              </a:ext>
            </a:extLst>
          </p:cNvPr>
          <p:cNvSpPr/>
          <p:nvPr/>
        </p:nvSpPr>
        <p:spPr>
          <a:xfrm>
            <a:off x="3027286" y="2273906"/>
            <a:ext cx="5575176" cy="271534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9B988DD-D576-46B1-A858-DABDB5FB2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4335" r="13196" b="4242"/>
          <a:stretch/>
        </p:blipFill>
        <p:spPr>
          <a:xfrm>
            <a:off x="1" y="0"/>
            <a:ext cx="2450328" cy="227390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9659866-E9FE-4228-B250-F7A56426D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" y="3786326"/>
            <a:ext cx="2355542" cy="293877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0E765C-78BF-4652-8AC0-B565EC039A7B}"/>
              </a:ext>
            </a:extLst>
          </p:cNvPr>
          <p:cNvSpPr txBox="1"/>
          <p:nvPr/>
        </p:nvSpPr>
        <p:spPr>
          <a:xfrm>
            <a:off x="1015059" y="4200877"/>
            <a:ext cx="3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F7520BF-012F-4DCA-82B3-97A7E64C4D6E}"/>
              </a:ext>
            </a:extLst>
          </p:cNvPr>
          <p:cNvSpPr txBox="1"/>
          <p:nvPr/>
        </p:nvSpPr>
        <p:spPr>
          <a:xfrm>
            <a:off x="1732471" y="4994104"/>
            <a:ext cx="3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FB04075-22AB-4767-BD8C-D3902C3E8B26}"/>
              </a:ext>
            </a:extLst>
          </p:cNvPr>
          <p:cNvSpPr txBox="1"/>
          <p:nvPr/>
        </p:nvSpPr>
        <p:spPr>
          <a:xfrm>
            <a:off x="280973" y="4994104"/>
            <a:ext cx="3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90418BF-B410-49F2-B5FE-DC860C69488B}"/>
              </a:ext>
            </a:extLst>
          </p:cNvPr>
          <p:cNvSpPr txBox="1"/>
          <p:nvPr/>
        </p:nvSpPr>
        <p:spPr>
          <a:xfrm>
            <a:off x="1015059" y="5908504"/>
            <a:ext cx="36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F6973340-3758-47A2-9377-A7B522E19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2557" r="8035" b="21812"/>
          <a:stretch/>
        </p:blipFill>
        <p:spPr>
          <a:xfrm>
            <a:off x="8677259" y="835500"/>
            <a:ext cx="2564320" cy="223839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ADB4B916-14E0-4C42-BB0B-2004132E2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6112" r="6145" b="15356"/>
          <a:stretch/>
        </p:blipFill>
        <p:spPr>
          <a:xfrm>
            <a:off x="9226812" y="3676100"/>
            <a:ext cx="2947023" cy="31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D39522-A12D-480E-8CDF-A6B3D9AD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9" t="10745" r="33686" b="6084"/>
          <a:stretch/>
        </p:blipFill>
        <p:spPr>
          <a:xfrm>
            <a:off x="-1" y="2603499"/>
            <a:ext cx="1576543" cy="4254502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EF21CB3A-B298-4E37-B81D-02679F624984}"/>
              </a:ext>
            </a:extLst>
          </p:cNvPr>
          <p:cNvSpPr txBox="1">
            <a:spLocks/>
          </p:cNvSpPr>
          <p:nvPr/>
        </p:nvSpPr>
        <p:spPr>
          <a:xfrm>
            <a:off x="1532154" y="2514300"/>
            <a:ext cx="2880047" cy="1182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evo jedne igre koju možeš zaigrati sa svojim ukućanima!</a:t>
            </a:r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B2A6DF9B-BC19-4190-8165-6B4F8003B76B}"/>
              </a:ext>
            </a:extLst>
          </p:cNvPr>
          <p:cNvSpPr/>
          <p:nvPr/>
        </p:nvSpPr>
        <p:spPr>
          <a:xfrm>
            <a:off x="1268950" y="2314961"/>
            <a:ext cx="3143251" cy="1471351"/>
          </a:xfrm>
          <a:prstGeom prst="wedgeEllipseCallout">
            <a:avLst>
              <a:gd name="adj1" fmla="val -49619"/>
              <a:gd name="adj2" fmla="val 705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E8D8B90-435D-4A94-A707-8EBE615C7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862" y="300622"/>
            <a:ext cx="4346931" cy="704850"/>
          </a:xfrm>
        </p:spPr>
        <p:txBody>
          <a:bodyPr/>
          <a:lstStyle/>
          <a:p>
            <a:r>
              <a:rPr lang="hr-HR" sz="4400" b="1" u="sng" dirty="0">
                <a:solidFill>
                  <a:srgbClr val="225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 na abecedu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A01B8313-C5DD-4053-9883-1FA6DD030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19173"/>
              </p:ext>
            </p:extLst>
          </p:nvPr>
        </p:nvGraphicFramePr>
        <p:xfrm>
          <a:off x="4252403" y="4432346"/>
          <a:ext cx="779307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54">
                  <a:extLst>
                    <a:ext uri="{9D8B030D-6E8A-4147-A177-3AD203B41FA5}">
                      <a16:colId xmlns:a16="http://schemas.microsoft.com/office/drawing/2014/main" val="4002525607"/>
                    </a:ext>
                  </a:extLst>
                </a:gridCol>
                <a:gridCol w="1544714">
                  <a:extLst>
                    <a:ext uri="{9D8B030D-6E8A-4147-A177-3AD203B41FA5}">
                      <a16:colId xmlns:a16="http://schemas.microsoft.com/office/drawing/2014/main" val="2439947982"/>
                    </a:ext>
                  </a:extLst>
                </a:gridCol>
                <a:gridCol w="1209656">
                  <a:extLst>
                    <a:ext uri="{9D8B030D-6E8A-4147-A177-3AD203B41FA5}">
                      <a16:colId xmlns:a16="http://schemas.microsoft.com/office/drawing/2014/main" val="3135598143"/>
                    </a:ext>
                  </a:extLst>
                </a:gridCol>
                <a:gridCol w="1441758">
                  <a:extLst>
                    <a:ext uri="{9D8B030D-6E8A-4147-A177-3AD203B41FA5}">
                      <a16:colId xmlns:a16="http://schemas.microsoft.com/office/drawing/2014/main" val="79595456"/>
                    </a:ext>
                  </a:extLst>
                </a:gridCol>
                <a:gridCol w="1526568">
                  <a:extLst>
                    <a:ext uri="{9D8B030D-6E8A-4147-A177-3AD203B41FA5}">
                      <a16:colId xmlns:a16="http://schemas.microsoft.com/office/drawing/2014/main" val="1350577141"/>
                    </a:ext>
                  </a:extLst>
                </a:gridCol>
                <a:gridCol w="1445528">
                  <a:extLst>
                    <a:ext uri="{9D8B030D-6E8A-4147-A177-3AD203B41FA5}">
                      <a16:colId xmlns:a16="http://schemas.microsoft.com/office/drawing/2014/main" val="2762930138"/>
                    </a:ext>
                  </a:extLst>
                </a:gridCol>
              </a:tblGrid>
              <a:tr h="581076"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ŽIVOTINJA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IGRAČKA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ŽENSKO 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MUŠKO 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333119"/>
                  </a:ext>
                </a:extLst>
              </a:tr>
              <a:tr h="336655">
                <a:tc>
                  <a:txBody>
                    <a:bodyPr/>
                    <a:lstStyle/>
                    <a:p>
                      <a:r>
                        <a:rPr lang="hr-H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antilopa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5059"/>
                  </a:ext>
                </a:extLst>
              </a:tr>
              <a:tr h="336655">
                <a:tc>
                  <a:txBody>
                    <a:bodyPr/>
                    <a:lstStyle/>
                    <a:p>
                      <a:r>
                        <a:rPr lang="hr-HR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brokula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9983"/>
                  </a:ext>
                </a:extLst>
              </a:tr>
              <a:tr h="336655">
                <a:tc>
                  <a:txBody>
                    <a:bodyPr/>
                    <a:lstStyle/>
                    <a:p>
                      <a:r>
                        <a:rPr lang="hr-HR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084462"/>
                  </a:ext>
                </a:extLst>
              </a:tr>
              <a:tr h="336655">
                <a:tc>
                  <a:txBody>
                    <a:bodyPr/>
                    <a:lstStyle/>
                    <a:p>
                      <a:r>
                        <a:rPr lang="hr-HR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95129"/>
                  </a:ext>
                </a:extLst>
              </a:tr>
            </a:tbl>
          </a:graphicData>
        </a:graphic>
      </p:graphicFrame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35938651-74FD-4543-963E-802B84C3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906"/>
              </p:ext>
            </p:extLst>
          </p:nvPr>
        </p:nvGraphicFramePr>
        <p:xfrm>
          <a:off x="5494638" y="5191148"/>
          <a:ext cx="66241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58">
                  <a:extLst>
                    <a:ext uri="{9D8B030D-6E8A-4147-A177-3AD203B41FA5}">
                      <a16:colId xmlns:a16="http://schemas.microsoft.com/office/drawing/2014/main" val="1477258188"/>
                    </a:ext>
                  </a:extLst>
                </a:gridCol>
                <a:gridCol w="1117834">
                  <a:extLst>
                    <a:ext uri="{9D8B030D-6E8A-4147-A177-3AD203B41FA5}">
                      <a16:colId xmlns:a16="http://schemas.microsoft.com/office/drawing/2014/main" val="2470180436"/>
                    </a:ext>
                  </a:extLst>
                </a:gridCol>
                <a:gridCol w="1332318">
                  <a:extLst>
                    <a:ext uri="{9D8B030D-6E8A-4147-A177-3AD203B41FA5}">
                      <a16:colId xmlns:a16="http://schemas.microsoft.com/office/drawing/2014/main" val="3913288925"/>
                    </a:ext>
                  </a:extLst>
                </a:gridCol>
                <a:gridCol w="1410690">
                  <a:extLst>
                    <a:ext uri="{9D8B030D-6E8A-4147-A177-3AD203B41FA5}">
                      <a16:colId xmlns:a16="http://schemas.microsoft.com/office/drawing/2014/main" val="2978757024"/>
                    </a:ext>
                  </a:extLst>
                </a:gridCol>
                <a:gridCol w="1335801">
                  <a:extLst>
                    <a:ext uri="{9D8B030D-6E8A-4147-A177-3AD203B41FA5}">
                      <a16:colId xmlns:a16="http://schemas.microsoft.com/office/drawing/2014/main" val="1324261549"/>
                    </a:ext>
                  </a:extLst>
                </a:gridCol>
              </a:tblGrid>
              <a:tr h="22606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41890"/>
                  </a:ext>
                </a:extLst>
              </a:tr>
            </a:tbl>
          </a:graphicData>
        </a:graphic>
      </p:graphicFrame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D1C80A99-496B-4EB2-976D-3C1152260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52665"/>
              </p:ext>
            </p:extLst>
          </p:nvPr>
        </p:nvGraphicFramePr>
        <p:xfrm>
          <a:off x="5494639" y="5556908"/>
          <a:ext cx="66241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58">
                  <a:extLst>
                    <a:ext uri="{9D8B030D-6E8A-4147-A177-3AD203B41FA5}">
                      <a16:colId xmlns:a16="http://schemas.microsoft.com/office/drawing/2014/main" val="1477258188"/>
                    </a:ext>
                  </a:extLst>
                </a:gridCol>
                <a:gridCol w="1117834">
                  <a:extLst>
                    <a:ext uri="{9D8B030D-6E8A-4147-A177-3AD203B41FA5}">
                      <a16:colId xmlns:a16="http://schemas.microsoft.com/office/drawing/2014/main" val="2470180436"/>
                    </a:ext>
                  </a:extLst>
                </a:gridCol>
                <a:gridCol w="1332318">
                  <a:extLst>
                    <a:ext uri="{9D8B030D-6E8A-4147-A177-3AD203B41FA5}">
                      <a16:colId xmlns:a16="http://schemas.microsoft.com/office/drawing/2014/main" val="3913288925"/>
                    </a:ext>
                  </a:extLst>
                </a:gridCol>
                <a:gridCol w="1410690">
                  <a:extLst>
                    <a:ext uri="{9D8B030D-6E8A-4147-A177-3AD203B41FA5}">
                      <a16:colId xmlns:a16="http://schemas.microsoft.com/office/drawing/2014/main" val="2978757024"/>
                    </a:ext>
                  </a:extLst>
                </a:gridCol>
                <a:gridCol w="1335801">
                  <a:extLst>
                    <a:ext uri="{9D8B030D-6E8A-4147-A177-3AD203B41FA5}">
                      <a16:colId xmlns:a16="http://schemas.microsoft.com/office/drawing/2014/main" val="1324261549"/>
                    </a:ext>
                  </a:extLst>
                </a:gridCol>
              </a:tblGrid>
              <a:tr h="22606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41890"/>
                  </a:ext>
                </a:extLst>
              </a:tr>
            </a:tbl>
          </a:graphicData>
        </a:graphic>
      </p:graphicFrame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CFFCEA-CB49-448C-A623-4A8CB133A96A}"/>
              </a:ext>
            </a:extLst>
          </p:cNvPr>
          <p:cNvSpPr txBox="1"/>
          <p:nvPr/>
        </p:nvSpPr>
        <p:spPr>
          <a:xfrm>
            <a:off x="4856638" y="792962"/>
            <a:ext cx="7004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Upute: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Složi ovakvu tablicu ali sa više redaka (npr.10)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morate odmah odigrati sva slova abecede</a:t>
            </a:r>
            <a:b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(može samo 10 slova)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Štopajte 2-3 minute da popunite tablicu za prvo slovo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Pročitajte napisano i upišite bodove</a:t>
            </a:r>
          </a:p>
          <a:p>
            <a:pPr marL="342900" indent="-342900">
              <a:buAutoNum type="arabicParenR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Bodovi: 2 boda za svaku napisanu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 bod ako imate napisanu istu riječ </a:t>
            </a:r>
            <a:b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0 bodova ako nisi napisao riječ</a:t>
            </a: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Ponovite iste korake za ostala slova!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1658783-AB72-4FCA-AA4B-07EF8509D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r="-1"/>
          <a:stretch/>
        </p:blipFill>
        <p:spPr>
          <a:xfrm>
            <a:off x="1162974" y="2304163"/>
            <a:ext cx="3480047" cy="18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TM02900722[[fn=Soba za sastanke za ion]]</Template>
  <TotalTime>1323</TotalTime>
  <Words>297</Words>
  <Application>Microsoft Office PowerPoint</Application>
  <PresentationFormat>Široki zaslon</PresentationFormat>
  <Paragraphs>70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Produženi boravak</vt:lpstr>
      <vt:lpstr>PowerPoint prezentacija</vt:lpstr>
      <vt:lpstr>TZK</vt:lpstr>
      <vt:lpstr>Brojalice</vt:lpstr>
      <vt:lpstr>PowerPoint prezentacija</vt:lpstr>
      <vt:lpstr>Lov na abecedu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35</cp:revision>
  <dcterms:created xsi:type="dcterms:W3CDTF">2020-03-23T23:55:38Z</dcterms:created>
  <dcterms:modified xsi:type="dcterms:W3CDTF">2020-03-25T19:46:26Z</dcterms:modified>
</cp:coreProperties>
</file>