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64" r:id="rId3"/>
    <p:sldId id="265" r:id="rId4"/>
    <p:sldId id="266" r:id="rId5"/>
    <p:sldId id="276" r:id="rId6"/>
    <p:sldId id="282" r:id="rId7"/>
    <p:sldId id="278" r:id="rId8"/>
    <p:sldId id="283" r:id="rId9"/>
    <p:sldId id="284" r:id="rId10"/>
    <p:sldId id="285" r:id="rId11"/>
    <p:sldId id="286" r:id="rId12"/>
    <p:sldId id="287" r:id="rId13"/>
    <p:sldId id="290" r:id="rId14"/>
    <p:sldId id="291" r:id="rId15"/>
    <p:sldId id="292" r:id="rId16"/>
    <p:sldId id="288" r:id="rId17"/>
    <p:sldId id="293" r:id="rId18"/>
    <p:sldId id="289" r:id="rId19"/>
    <p:sldId id="29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hscukan2@gmail.com" TargetMode="Externa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izI7eNVSg8?feature=oembed" TargetMode="External"/><Relationship Id="rId5" Type="http://schemas.openxmlformats.org/officeDocument/2006/relationships/hyperlink" Target="https://www.youtube.com/watch?v=pizI7eNVSg8" TargetMode="Externa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D31649-0BD1-43CB-9D85-6FA274E9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7B14774-1D8B-4728-863A-033451880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771" y="3663025"/>
            <a:ext cx="8179414" cy="938814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E6AC0547-A3A1-4BF7-A006-1DABD3DAC601}"/>
              </a:ext>
            </a:extLst>
          </p:cNvPr>
          <p:cNvSpPr/>
          <p:nvPr/>
        </p:nvSpPr>
        <p:spPr>
          <a:xfrm>
            <a:off x="4873841" y="3635277"/>
            <a:ext cx="506027" cy="51268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42B791EC-0D5E-41BE-A7DA-E66D8C3A9FAF}"/>
              </a:ext>
            </a:extLst>
          </p:cNvPr>
          <p:cNvCxnSpPr>
            <a:cxnSpLocks/>
          </p:cNvCxnSpPr>
          <p:nvPr/>
        </p:nvCxnSpPr>
        <p:spPr>
          <a:xfrm flipH="1">
            <a:off x="5313157" y="2952457"/>
            <a:ext cx="1194175" cy="6584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A8EA64A9-107B-42A8-B4B6-073435BAB355}"/>
              </a:ext>
            </a:extLst>
          </p:cNvPr>
          <p:cNvSpPr txBox="1">
            <a:spLocks/>
          </p:cNvSpPr>
          <p:nvPr/>
        </p:nvSpPr>
        <p:spPr>
          <a:xfrm>
            <a:off x="2181804" y="2552831"/>
            <a:ext cx="882565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bi pokrenuo/la prezentaciju pritisni: </a:t>
            </a:r>
          </a:p>
        </p:txBody>
      </p:sp>
      <p:pic>
        <p:nvPicPr>
          <p:cNvPr id="10" name="Rezervirano mjesto sadržaja 5">
            <a:extLst>
              <a:ext uri="{FF2B5EF4-FFF2-40B4-BE49-F238E27FC236}">
                <a16:creationId xmlns:a16="http://schemas.microsoft.com/office/drawing/2014/main" id="{369A1F97-134D-429C-B137-8EA2F0347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420" t="4717" r="21353" b="4001"/>
          <a:stretch/>
        </p:blipFill>
        <p:spPr>
          <a:xfrm>
            <a:off x="298865" y="1944210"/>
            <a:ext cx="1643615" cy="4913790"/>
          </a:xfrm>
        </p:spPr>
      </p:pic>
    </p:spTree>
    <p:extLst>
      <p:ext uri="{BB962C8B-B14F-4D97-AF65-F5344CB8AC3E}">
        <p14:creationId xmlns:p14="http://schemas.microsoft.com/office/powerpoint/2010/main" val="862662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ABAEBDFB-5E09-4B8D-B784-DCFDC5BD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688" y="1534457"/>
            <a:ext cx="2793158" cy="961648"/>
          </a:xfrm>
        </p:spPr>
        <p:txBody>
          <a:bodyPr/>
          <a:lstStyle/>
          <a:p>
            <a:r>
              <a:rPr lang="hr-H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Mliječna staza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7" name="Rezervirano mjesto teksta 6">
            <a:extLst>
              <a:ext uri="{FF2B5EF4-FFF2-40B4-BE49-F238E27FC236}">
                <a16:creationId xmlns:a16="http://schemas.microsoft.com/office/drawing/2014/main" id="{2B8EB4CB-87B4-4A40-960B-8FC5220FE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81" y="2827439"/>
            <a:ext cx="4127260" cy="2895599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Noću se vidi kao svijetli trag na nebu!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9A478F5-B176-4FA7-BE0B-F38447725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5" t="1907" r="1899"/>
          <a:stretch/>
        </p:blipFill>
        <p:spPr>
          <a:xfrm>
            <a:off x="5505862" y="355107"/>
            <a:ext cx="4624115" cy="614778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945A41F-A8B9-4B52-ADB5-CE96756FC9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33" t="5838" r="16028" b="3690"/>
          <a:stretch/>
        </p:blipFill>
        <p:spPr>
          <a:xfrm flipH="1">
            <a:off x="10288660" y="2214735"/>
            <a:ext cx="1774776" cy="46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47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ABAEBDFB-5E09-4B8D-B784-DCFDC5BD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688" y="1534457"/>
            <a:ext cx="2793158" cy="961648"/>
          </a:xfrm>
        </p:spPr>
        <p:txBody>
          <a:bodyPr/>
          <a:lstStyle/>
          <a:p>
            <a:r>
              <a:rPr lang="hr-H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Mliječna staza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7" name="Rezervirano mjesto teksta 6">
            <a:extLst>
              <a:ext uri="{FF2B5EF4-FFF2-40B4-BE49-F238E27FC236}">
                <a16:creationId xmlns:a16="http://schemas.microsoft.com/office/drawing/2014/main" id="{2B8EB4CB-87B4-4A40-960B-8FC5220FE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1524" y="2914096"/>
            <a:ext cx="3501756" cy="2895599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Naša galaksija spiralnog je oblika!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945A41F-A8B9-4B52-ADB5-CE96756FC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33" t="5838" r="16028" b="3690"/>
          <a:stretch/>
        </p:blipFill>
        <p:spPr>
          <a:xfrm flipH="1">
            <a:off x="10288660" y="2214735"/>
            <a:ext cx="1774776" cy="464326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D12EB58-B7FB-4C00-8AF8-7DB50BD4C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206" y="1251729"/>
            <a:ext cx="5393961" cy="49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65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9D166F68-600A-49BA-B973-EAE65630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853" y="707338"/>
            <a:ext cx="8761413" cy="1227994"/>
          </a:xfrm>
        </p:spPr>
        <p:txBody>
          <a:bodyPr/>
          <a:lstStyle/>
          <a:p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Pogledaj još neke galaksije!</a:t>
            </a:r>
            <a:b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Sviđaju li ti se?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32CDD7D-7AE6-4680-9EFA-5BC1A9D72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89" y="3133817"/>
            <a:ext cx="5813124" cy="343251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09730E8-63C2-4D42-98C1-39AA7727F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030" y="3133816"/>
            <a:ext cx="5711356" cy="343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64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9D166F68-600A-49BA-B973-EAE65630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853" y="707338"/>
            <a:ext cx="8761413" cy="1227994"/>
          </a:xfrm>
        </p:spPr>
        <p:txBody>
          <a:bodyPr/>
          <a:lstStyle/>
          <a:p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Pogledaj još neke galaksije!</a:t>
            </a:r>
            <a:b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Sviđaju li ti se?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6EADF3B-4FE4-4548-AC6A-70E16A025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62" y="2831108"/>
            <a:ext cx="5130861" cy="331955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1791E1B4-552B-4A51-A2E0-4531DEAC3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038" y="2831108"/>
            <a:ext cx="5727858" cy="331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21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9D166F68-600A-49BA-B973-EAE65630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853" y="707338"/>
            <a:ext cx="8761413" cy="1227994"/>
          </a:xfrm>
        </p:spPr>
        <p:txBody>
          <a:bodyPr/>
          <a:lstStyle/>
          <a:p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Pogledaj još neke galaksije!</a:t>
            </a:r>
            <a:b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Sviđaju li ti se?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F356D4E-FC11-4545-9394-FA33CED19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39" y="2651186"/>
            <a:ext cx="4898856" cy="385896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8EE6B78-DAD1-47EB-B325-F2E0684F4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003" y="2651186"/>
            <a:ext cx="6786458" cy="385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26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9D166F68-600A-49BA-B973-EAE65630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853" y="707338"/>
            <a:ext cx="8761413" cy="1227994"/>
          </a:xfrm>
        </p:spPr>
        <p:txBody>
          <a:bodyPr/>
          <a:lstStyle/>
          <a:p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Pogledaj još neke galaksije!</a:t>
            </a:r>
            <a:b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Sviđaju li ti se?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0C3101A-CD74-412F-AB26-24A4EB7D8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699" y="2572824"/>
            <a:ext cx="5315505" cy="388771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AD551DD-120C-4ADE-B0B8-A5A36257F0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75"/>
          <a:stretch/>
        </p:blipFill>
        <p:spPr>
          <a:xfrm>
            <a:off x="780495" y="2572824"/>
            <a:ext cx="5315505" cy="38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48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>
            <a:extLst>
              <a:ext uri="{FF2B5EF4-FFF2-40B4-BE49-F238E27FC236}">
                <a16:creationId xmlns:a16="http://schemas.microsoft.com/office/drawing/2014/main" id="{8E617891-3E9C-4CC8-9385-E2F6E5D3B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Kreativan rad</a:t>
            </a:r>
          </a:p>
        </p:txBody>
      </p:sp>
      <p:sp>
        <p:nvSpPr>
          <p:cNvPr id="19" name="Rezervirano mjesto sadržaja 18">
            <a:extLst>
              <a:ext uri="{FF2B5EF4-FFF2-40B4-BE49-F238E27FC236}">
                <a16:creationId xmlns:a16="http://schemas.microsoft.com/office/drawing/2014/main" id="{BD42A6DB-E4B4-4449-AE9C-CD16D67A5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5416" y="2533239"/>
            <a:ext cx="6311167" cy="4223460"/>
          </a:xfrm>
        </p:spPr>
        <p:txBody>
          <a:bodyPr/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Tvoj likovni zadatak je osmisliti vlastitu planetu, galaksiju oko nje i naslikati je!</a:t>
            </a: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Zemlju čini 70% vode i 30 % kopna (tla) zato je Zemlja plavo zelene boje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Budi maštovit/a pri odabiru boja za svoju planetu 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Svom planetu nadjeni i ime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Naslikaj i zvijezde koje okružuju tvoju planetu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3DE630A5-EDE1-4F4C-A781-A160E5F77F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08" t="5807" r="13265" b="1893"/>
          <a:stretch/>
        </p:blipFill>
        <p:spPr>
          <a:xfrm>
            <a:off x="98735" y="2276941"/>
            <a:ext cx="2422523" cy="4565522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2B608DFB-4C41-436E-A3E4-622939A677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51"/>
          <a:stretch/>
        </p:blipFill>
        <p:spPr>
          <a:xfrm>
            <a:off x="2027692" y="2454494"/>
            <a:ext cx="2785366" cy="3972939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8A40CA1D-8B7E-4048-B10C-3C628779E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290" y="237932"/>
            <a:ext cx="2005178" cy="1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093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5">
            <a:extLst>
              <a:ext uri="{FF2B5EF4-FFF2-40B4-BE49-F238E27FC236}">
                <a16:creationId xmlns:a16="http://schemas.microsoft.com/office/drawing/2014/main" id="{AC6C1BD1-B3AD-45E5-86DC-606B2F75C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92" t="10692" r="16961" b="17384"/>
          <a:stretch/>
        </p:blipFill>
        <p:spPr>
          <a:xfrm rot="16200000">
            <a:off x="2379102" y="-1839380"/>
            <a:ext cx="4061030" cy="815772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CC4ECAB-149D-4992-B406-767B4375BF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33" t="5838" r="16028" b="3690"/>
          <a:stretch/>
        </p:blipFill>
        <p:spPr>
          <a:xfrm flipH="1">
            <a:off x="9969623" y="1681995"/>
            <a:ext cx="1978403" cy="5176005"/>
          </a:xfrm>
          <a:prstGeom prst="rect">
            <a:avLst/>
          </a:prstGeom>
        </p:spPr>
      </p:pic>
      <p:pic>
        <p:nvPicPr>
          <p:cNvPr id="6" name="Picture 2" descr="Slikovni rezultat za gmail">
            <a:extLst>
              <a:ext uri="{FF2B5EF4-FFF2-40B4-BE49-F238E27FC236}">
                <a16:creationId xmlns:a16="http://schemas.microsoft.com/office/drawing/2014/main" id="{7E93FF1A-B232-4656-A610-B2FF0F97C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8" t="16974" r="23028" b="14249"/>
          <a:stretch/>
        </p:blipFill>
        <p:spPr bwMode="auto">
          <a:xfrm>
            <a:off x="112358" y="5996832"/>
            <a:ext cx="1080954" cy="7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D0218D3A-6495-46FB-9BE9-C712E010118F}"/>
              </a:ext>
            </a:extLst>
          </p:cNvPr>
          <p:cNvSpPr txBox="1"/>
          <p:nvPr/>
        </p:nvSpPr>
        <p:spPr>
          <a:xfrm>
            <a:off x="1255456" y="6387470"/>
            <a:ext cx="3838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hscukan2@gmail.com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854DC59-6624-4905-A0E9-42FE94EEF241}"/>
              </a:ext>
            </a:extLst>
          </p:cNvPr>
          <p:cNvSpPr txBox="1"/>
          <p:nvPr/>
        </p:nvSpPr>
        <p:spPr>
          <a:xfrm>
            <a:off x="1749755" y="4433511"/>
            <a:ext cx="81577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Svoj rad obavezno mi pošalji na mail!</a:t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Potrudi se jer ću sve radove poslati pedagoginji koja će neke radove objaviti na školskoj internet stranici! 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zervirano mjesto sadržaja 3">
            <a:extLst>
              <a:ext uri="{FF2B5EF4-FFF2-40B4-BE49-F238E27FC236}">
                <a16:creationId xmlns:a16="http://schemas.microsoft.com/office/drawing/2014/main" id="{8EAF4799-517C-4966-A3AC-87B24F675B35}"/>
              </a:ext>
            </a:extLst>
          </p:cNvPr>
          <p:cNvSpPr txBox="1">
            <a:spLocks/>
          </p:cNvSpPr>
          <p:nvPr/>
        </p:nvSpPr>
        <p:spPr>
          <a:xfrm>
            <a:off x="8754573" y="1518481"/>
            <a:ext cx="2093822" cy="824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Pogledaj nekoliko primjera!</a:t>
            </a:r>
          </a:p>
        </p:txBody>
      </p:sp>
      <p:sp>
        <p:nvSpPr>
          <p:cNvPr id="10" name="Oblačić za govor: ovalni 9">
            <a:extLst>
              <a:ext uri="{FF2B5EF4-FFF2-40B4-BE49-F238E27FC236}">
                <a16:creationId xmlns:a16="http://schemas.microsoft.com/office/drawing/2014/main" id="{6B3D15A8-DD39-4DF7-99E3-88076827E067}"/>
              </a:ext>
            </a:extLst>
          </p:cNvPr>
          <p:cNvSpPr/>
          <p:nvPr/>
        </p:nvSpPr>
        <p:spPr>
          <a:xfrm>
            <a:off x="8577138" y="1311800"/>
            <a:ext cx="2182598" cy="1031021"/>
          </a:xfrm>
          <a:prstGeom prst="wedgeEllipseCallout">
            <a:avLst>
              <a:gd name="adj1" fmla="val 38555"/>
              <a:gd name="adj2" fmla="val 5450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2504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B3B1116B-C526-4254-8A12-EF57525BE12B}"/>
              </a:ext>
            </a:extLst>
          </p:cNvPr>
          <p:cNvSpPr txBox="1">
            <a:spLocks/>
          </p:cNvSpPr>
          <p:nvPr/>
        </p:nvSpPr>
        <p:spPr bwMode="gray">
          <a:xfrm>
            <a:off x="449516" y="147894"/>
            <a:ext cx="8761413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4000" u="sng" dirty="0">
                <a:solidFill>
                  <a:srgbClr val="B311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TZK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B5E8E66-781B-4F7A-BA64-D33A1A7901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25" r="3333"/>
          <a:stretch/>
        </p:blipFill>
        <p:spPr>
          <a:xfrm>
            <a:off x="173860" y="1825569"/>
            <a:ext cx="2450237" cy="3744486"/>
          </a:xfrm>
          <a:prstGeom prst="rect">
            <a:avLst/>
          </a:prstGeom>
        </p:spPr>
      </p:pic>
      <p:sp>
        <p:nvSpPr>
          <p:cNvPr id="7" name="Rezervirano mjesto sadržaja 3">
            <a:extLst>
              <a:ext uri="{FF2B5EF4-FFF2-40B4-BE49-F238E27FC236}">
                <a16:creationId xmlns:a16="http://schemas.microsoft.com/office/drawing/2014/main" id="{A9447815-4D37-4408-885E-BCD0E2E407FA}"/>
              </a:ext>
            </a:extLst>
          </p:cNvPr>
          <p:cNvSpPr txBox="1">
            <a:spLocks/>
          </p:cNvSpPr>
          <p:nvPr/>
        </p:nvSpPr>
        <p:spPr>
          <a:xfrm>
            <a:off x="1309137" y="1001967"/>
            <a:ext cx="1829014" cy="976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Vrijeme je za TZK!</a:t>
            </a:r>
          </a:p>
        </p:txBody>
      </p:sp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id="{7B7C70E5-1D54-4DC5-B5E8-DB3FDB60A7C6}"/>
              </a:ext>
            </a:extLst>
          </p:cNvPr>
          <p:cNvSpPr/>
          <p:nvPr/>
        </p:nvSpPr>
        <p:spPr>
          <a:xfrm>
            <a:off x="1066408" y="855919"/>
            <a:ext cx="2071743" cy="1054593"/>
          </a:xfrm>
          <a:prstGeom prst="wedgeEllipseCallout">
            <a:avLst>
              <a:gd name="adj1" fmla="val -14062"/>
              <a:gd name="adj2" fmla="val 77543"/>
            </a:avLst>
          </a:prstGeom>
          <a:noFill/>
          <a:ln w="38100">
            <a:solidFill>
              <a:srgbClr val="B31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Mrežni medijski sadržaji 10" title="Legs + Arms Kids Exercise At Home">
            <a:hlinkClick r:id="" action="ppaction://media"/>
            <a:extLst>
              <a:ext uri="{FF2B5EF4-FFF2-40B4-BE49-F238E27FC236}">
                <a16:creationId xmlns:a16="http://schemas.microsoft.com/office/drawing/2014/main" id="{0CC337F5-6F3F-414B-A4DC-ABA62C4AD14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33053" y="688409"/>
            <a:ext cx="8879989" cy="4994994"/>
          </a:xfrm>
          <a:prstGeom prst="rect">
            <a:avLst/>
          </a:prstGeom>
        </p:spPr>
      </p:pic>
      <p:sp>
        <p:nvSpPr>
          <p:cNvPr id="12" name="Pravokutnik 11">
            <a:extLst>
              <a:ext uri="{FF2B5EF4-FFF2-40B4-BE49-F238E27FC236}">
                <a16:creationId xmlns:a16="http://schemas.microsoft.com/office/drawing/2014/main" id="{125711D2-2352-41C1-B651-1DB58D3D08D0}"/>
              </a:ext>
            </a:extLst>
          </p:cNvPr>
          <p:cNvSpPr/>
          <p:nvPr/>
        </p:nvSpPr>
        <p:spPr>
          <a:xfrm>
            <a:off x="5778423" y="6160686"/>
            <a:ext cx="6334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solidFill>
                  <a:srgbClr val="B311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https://www.youtube.com/watch?v=pizI7eNVSg8</a:t>
            </a:r>
            <a:endParaRPr lang="hr-HR" sz="2400" dirty="0">
              <a:solidFill>
                <a:srgbClr val="B311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E1E85F73-EDA6-41B0-AB47-4B1B68E25280}"/>
              </a:ext>
            </a:extLst>
          </p:cNvPr>
          <p:cNvSpPr/>
          <p:nvPr/>
        </p:nvSpPr>
        <p:spPr>
          <a:xfrm>
            <a:off x="274226" y="6160687"/>
            <a:ext cx="5727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ti video ne radi pritisni ovdje na link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701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FE948A-A119-476D-8978-A35B7D4B1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333167A-F8D7-4582-8642-332B2DBC1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5">
            <a:extLst>
              <a:ext uri="{FF2B5EF4-FFF2-40B4-BE49-F238E27FC236}">
                <a16:creationId xmlns:a16="http://schemas.microsoft.com/office/drawing/2014/main" id="{43EF3D85-EBF2-4DC6-81AB-87FFCA7332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20" t="4717" r="21353" b="4001"/>
          <a:stretch/>
        </p:blipFill>
        <p:spPr>
          <a:xfrm>
            <a:off x="10127637" y="1420427"/>
            <a:ext cx="1818816" cy="5437573"/>
          </a:xfrm>
          <a:prstGeom prst="rect">
            <a:avLst/>
          </a:prstGeom>
        </p:spPr>
      </p:pic>
      <p:sp>
        <p:nvSpPr>
          <p:cNvPr id="6" name="Rezervirano mjesto sadržaja 3">
            <a:extLst>
              <a:ext uri="{FF2B5EF4-FFF2-40B4-BE49-F238E27FC236}">
                <a16:creationId xmlns:a16="http://schemas.microsoft.com/office/drawing/2014/main" id="{75E7175E-8806-43B9-987A-D320FECD8314}"/>
              </a:ext>
            </a:extLst>
          </p:cNvPr>
          <p:cNvSpPr txBox="1">
            <a:spLocks/>
          </p:cNvSpPr>
          <p:nvPr/>
        </p:nvSpPr>
        <p:spPr>
          <a:xfrm>
            <a:off x="8093470" y="1343454"/>
            <a:ext cx="2349768" cy="1054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Vidimo se sutra, doviđenja!</a:t>
            </a:r>
          </a:p>
        </p:txBody>
      </p:sp>
      <p:sp>
        <p:nvSpPr>
          <p:cNvPr id="7" name="Oblačić za govor: ovalni 6">
            <a:extLst>
              <a:ext uri="{FF2B5EF4-FFF2-40B4-BE49-F238E27FC236}">
                <a16:creationId xmlns:a16="http://schemas.microsoft.com/office/drawing/2014/main" id="{28361A11-233D-4125-A08C-508EE720EBD9}"/>
              </a:ext>
            </a:extLst>
          </p:cNvPr>
          <p:cNvSpPr/>
          <p:nvPr/>
        </p:nvSpPr>
        <p:spPr>
          <a:xfrm>
            <a:off x="7907629" y="1143000"/>
            <a:ext cx="2349768" cy="1230071"/>
          </a:xfrm>
          <a:prstGeom prst="wedgeEllipseCallout">
            <a:avLst>
              <a:gd name="adj1" fmla="val 50184"/>
              <a:gd name="adj2" fmla="val 54449"/>
            </a:avLst>
          </a:prstGeom>
          <a:noFill/>
          <a:ln w="38100">
            <a:solidFill>
              <a:srgbClr val="B31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A2754BC4-E9D6-4D4B-98BA-9CCF804F6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10" y="158902"/>
            <a:ext cx="6325763" cy="654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95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7901034C-AB2A-40CD-928C-4AE4B8E2CEC1}"/>
              </a:ext>
            </a:extLst>
          </p:cNvPr>
          <p:cNvSpPr txBox="1">
            <a:spLocks/>
          </p:cNvSpPr>
          <p:nvPr/>
        </p:nvSpPr>
        <p:spPr bwMode="gray">
          <a:xfrm>
            <a:off x="1971700" y="985422"/>
            <a:ext cx="8825658" cy="11291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Produženi boravak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A712CC1-B3E5-44E6-B085-DBE7A824E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356" y="2504868"/>
            <a:ext cx="5298346" cy="352614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0CCC31A-E83F-4F0A-AD76-09B9F57DE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" y="1455937"/>
            <a:ext cx="2812001" cy="56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52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493621E7-305C-45B9-B9D4-E6D203737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41" t="19761" b="29689"/>
          <a:stretch/>
        </p:blipFill>
        <p:spPr>
          <a:xfrm>
            <a:off x="1056444" y="2599538"/>
            <a:ext cx="10545086" cy="3615281"/>
          </a:xfrm>
          <a:prstGeom prst="rect">
            <a:avLst/>
          </a:prstGeom>
        </p:spPr>
      </p:pic>
      <p:sp>
        <p:nvSpPr>
          <p:cNvPr id="7" name="Nasmiješeno lice 6">
            <a:extLst>
              <a:ext uri="{FF2B5EF4-FFF2-40B4-BE49-F238E27FC236}">
                <a16:creationId xmlns:a16="http://schemas.microsoft.com/office/drawing/2014/main" id="{2B02A36B-1579-4C3D-A2B7-FB045A2A8D8F}"/>
              </a:ext>
            </a:extLst>
          </p:cNvPr>
          <p:cNvSpPr/>
          <p:nvPr/>
        </p:nvSpPr>
        <p:spPr>
          <a:xfrm>
            <a:off x="8062899" y="3519412"/>
            <a:ext cx="883973" cy="887766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Naslov 3">
            <a:extLst>
              <a:ext uri="{FF2B5EF4-FFF2-40B4-BE49-F238E27FC236}">
                <a16:creationId xmlns:a16="http://schemas.microsoft.com/office/drawing/2014/main" id="{6A68C27E-1372-401F-A968-2E758F726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1642" y="903634"/>
            <a:ext cx="5003262" cy="1420837"/>
          </a:xfrm>
        </p:spPr>
        <p:txBody>
          <a:bodyPr/>
          <a:lstStyle/>
          <a:p>
            <a:r>
              <a:rPr lang="hr-HR" sz="6000" dirty="0"/>
              <a:t>23.04.2020.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975FCCE0-4A4E-496F-83B4-44D80F9D2850}"/>
              </a:ext>
            </a:extLst>
          </p:cNvPr>
          <p:cNvSpPr/>
          <p:nvPr/>
        </p:nvSpPr>
        <p:spPr>
          <a:xfrm>
            <a:off x="5761765" y="2849732"/>
            <a:ext cx="1100674" cy="284085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DB40E6AB-FE94-4A60-AB3C-B501FF89D7C6}"/>
              </a:ext>
            </a:extLst>
          </p:cNvPr>
          <p:cNvSpPr txBox="1"/>
          <p:nvPr/>
        </p:nvSpPr>
        <p:spPr>
          <a:xfrm>
            <a:off x="5761765" y="2791719"/>
            <a:ext cx="1284682" cy="400110"/>
          </a:xfrm>
          <a:prstGeom prst="rect">
            <a:avLst/>
          </a:prstGeom>
          <a:noFill/>
          <a:ln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b="1" dirty="0"/>
              <a:t>Srijeda</a:t>
            </a:r>
          </a:p>
        </p:txBody>
      </p:sp>
    </p:spTree>
    <p:extLst>
      <p:ext uri="{BB962C8B-B14F-4D97-AF65-F5344CB8AC3E}">
        <p14:creationId xmlns:p14="http://schemas.microsoft.com/office/powerpoint/2010/main" val="831978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D3C1A88E-5E29-4292-9E34-88CE3602CB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20" t="4717" r="21353" b="4001"/>
          <a:stretch/>
        </p:blipFill>
        <p:spPr>
          <a:xfrm>
            <a:off x="84571" y="1944209"/>
            <a:ext cx="1643615" cy="4913790"/>
          </a:xfrm>
        </p:spPr>
      </p:pic>
      <p:sp>
        <p:nvSpPr>
          <p:cNvPr id="7" name="Rezervirano mjesto sadržaja 3">
            <a:extLst>
              <a:ext uri="{FF2B5EF4-FFF2-40B4-BE49-F238E27FC236}">
                <a16:creationId xmlns:a16="http://schemas.microsoft.com/office/drawing/2014/main" id="{2F3D2412-6FAE-4FE2-B09F-FE9DC2BE6E03}"/>
              </a:ext>
            </a:extLst>
          </p:cNvPr>
          <p:cNvSpPr txBox="1">
            <a:spLocks/>
          </p:cNvSpPr>
          <p:nvPr/>
        </p:nvSpPr>
        <p:spPr>
          <a:xfrm>
            <a:off x="1807327" y="2292320"/>
            <a:ext cx="1387326" cy="6735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Dobar dan svima!</a:t>
            </a:r>
          </a:p>
        </p:txBody>
      </p:sp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id="{913EE58C-F72D-49D3-802C-4023758FCAF0}"/>
              </a:ext>
            </a:extLst>
          </p:cNvPr>
          <p:cNvSpPr/>
          <p:nvPr/>
        </p:nvSpPr>
        <p:spPr>
          <a:xfrm>
            <a:off x="1565826" y="2157274"/>
            <a:ext cx="1628827" cy="943622"/>
          </a:xfrm>
          <a:prstGeom prst="wedgeEllipseCallout">
            <a:avLst>
              <a:gd name="adj1" fmla="val -63785"/>
              <a:gd name="adj2" fmla="val 1242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EB96FC08-FC15-4D17-A373-311DD21C7E9C}"/>
              </a:ext>
            </a:extLst>
          </p:cNvPr>
          <p:cNvSpPr txBox="1">
            <a:spLocks/>
          </p:cNvSpPr>
          <p:nvPr/>
        </p:nvSpPr>
        <p:spPr>
          <a:xfrm>
            <a:off x="2493768" y="3399781"/>
            <a:ext cx="4572857" cy="2228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Dragi svi, hvala vam na </a:t>
            </a: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lijepim željama i na vašim obećanjima! </a:t>
            </a: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Puno ćete mi pomoći ako ćete se     </a:t>
            </a: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pridržavati svojih obećanja i tako me    </a:t>
            </a: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zaštititi od zagađenja. 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8B2A1A05-F13C-4A78-93A2-E21E81B325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9" t="7482" r="2764" b="25024"/>
          <a:stretch/>
        </p:blipFill>
        <p:spPr>
          <a:xfrm>
            <a:off x="7176116" y="3100896"/>
            <a:ext cx="5015884" cy="3757104"/>
          </a:xfrm>
          <a:prstGeom prst="rect">
            <a:avLst/>
          </a:prstGeom>
        </p:spPr>
      </p:pic>
      <p:sp>
        <p:nvSpPr>
          <p:cNvPr id="10" name="Oblačić za govor: ovalni 9">
            <a:extLst>
              <a:ext uri="{FF2B5EF4-FFF2-40B4-BE49-F238E27FC236}">
                <a16:creationId xmlns:a16="http://schemas.microsoft.com/office/drawing/2014/main" id="{3AFFB8FE-409F-4106-B8BC-5806EA59DD1A}"/>
              </a:ext>
            </a:extLst>
          </p:cNvPr>
          <p:cNvSpPr/>
          <p:nvPr/>
        </p:nvSpPr>
        <p:spPr>
          <a:xfrm>
            <a:off x="2334827" y="3100896"/>
            <a:ext cx="4731798" cy="2689203"/>
          </a:xfrm>
          <a:prstGeom prst="wedgeEllipseCallout">
            <a:avLst>
              <a:gd name="adj1" fmla="val 63939"/>
              <a:gd name="adj2" fmla="val 2009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8907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415840-8497-4DFA-8101-0A1B871CF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364" y="430697"/>
            <a:ext cx="3749723" cy="829931"/>
          </a:xfrm>
        </p:spPr>
        <p:txBody>
          <a:bodyPr/>
          <a:lstStyle/>
          <a:p>
            <a:r>
              <a:rPr lang="hr-HR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Zanimljivi kutak</a:t>
            </a:r>
            <a:endParaRPr lang="hr-H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6E04B7-63DA-492C-9EAC-4AC960A6A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907" y="3429000"/>
            <a:ext cx="8878444" cy="2977837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Svemiru se nalaze Sunce, planeti, milijuni zvijezda i galaksije</a:t>
            </a:r>
          </a:p>
          <a:p>
            <a:pPr marL="0" indent="0">
              <a:buNone/>
            </a:pPr>
            <a:endParaRPr lang="hr-HR" b="1" dirty="0"/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Znaš li što su to galaksije?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643C6BD-1214-4564-B4D2-17F75B9DF8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33" t="5838" r="16028" b="3690"/>
          <a:stretch/>
        </p:blipFill>
        <p:spPr>
          <a:xfrm flipH="1">
            <a:off x="10147177" y="1980496"/>
            <a:ext cx="1864308" cy="487750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67B0508-1A01-44BB-8AF2-6F3ADACD6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11" y="133941"/>
            <a:ext cx="2237172" cy="2237172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C0F6678A-239D-401D-98C7-35EEEA1FE2F6}"/>
              </a:ext>
            </a:extLst>
          </p:cNvPr>
          <p:cNvSpPr/>
          <p:nvPr/>
        </p:nvSpPr>
        <p:spPr>
          <a:xfrm>
            <a:off x="3671109" y="1457276"/>
            <a:ext cx="6679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Naučimo još nešto o Svemiru</a:t>
            </a:r>
            <a:endParaRPr lang="hr-H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06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415840-8497-4DFA-8101-0A1B871CF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364" y="430697"/>
            <a:ext cx="3749723" cy="829931"/>
          </a:xfrm>
        </p:spPr>
        <p:txBody>
          <a:bodyPr/>
          <a:lstStyle/>
          <a:p>
            <a:r>
              <a:rPr lang="hr-HR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Zanimljivi kutak</a:t>
            </a:r>
            <a:endParaRPr lang="hr-H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6E04B7-63DA-492C-9EAC-4AC960A6A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154" y="2622207"/>
            <a:ext cx="7937412" cy="2977837"/>
          </a:xfrm>
        </p:spPr>
        <p:txBody>
          <a:bodyPr>
            <a:normAutofit/>
          </a:bodyPr>
          <a:lstStyle/>
          <a:p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Galaksije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još možemo zvati i 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galaktike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su ogromni sustavi sastavljeni od zvijezda, plina i prašine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 ih preko 100 milijardi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643C6BD-1214-4564-B4D2-17F75B9DF8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33" t="5838" r="16028" b="3690"/>
          <a:stretch/>
        </p:blipFill>
        <p:spPr>
          <a:xfrm flipH="1">
            <a:off x="10004574" y="2214735"/>
            <a:ext cx="1774776" cy="464326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67B0508-1A01-44BB-8AF2-6F3ADACD6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8" y="98430"/>
            <a:ext cx="2245275" cy="2245275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C0F6678A-239D-401D-98C7-35EEEA1FE2F6}"/>
              </a:ext>
            </a:extLst>
          </p:cNvPr>
          <p:cNvSpPr/>
          <p:nvPr/>
        </p:nvSpPr>
        <p:spPr>
          <a:xfrm>
            <a:off x="3964073" y="1330180"/>
            <a:ext cx="6679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Naučimo još nešto o Svemiru</a:t>
            </a:r>
            <a:endParaRPr lang="hr-HR" sz="2800" b="1" dirty="0">
              <a:solidFill>
                <a:schemeClr val="bg1"/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5730A8D-A217-4520-8558-2A255CFC2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063" y="4183873"/>
            <a:ext cx="2601716" cy="260171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3150DDE8-62AD-4FAF-B597-DFE7E04469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7"/>
          <a:stretch/>
        </p:blipFill>
        <p:spPr>
          <a:xfrm>
            <a:off x="4358935" y="4183873"/>
            <a:ext cx="2857992" cy="260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49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4D1EB46D-0019-4C79-8FD1-EC58E46F3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501" y="538662"/>
            <a:ext cx="8761413" cy="1263505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Pogledaj kakve se galaksije postoje u Svemiru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1ECA6FA-6795-460F-A7C8-3370BC59C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398" y="2397462"/>
            <a:ext cx="4825158" cy="3416301"/>
          </a:xfrm>
        </p:spPr>
        <p:txBody>
          <a:bodyPr/>
          <a:lstStyle/>
          <a:p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Prečkasta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spiralna galaksija</a:t>
            </a:r>
          </a:p>
          <a:p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6391C133-1111-4F65-84FC-133E870D2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7343" y="2401656"/>
            <a:ext cx="4825159" cy="3416300"/>
          </a:xfrm>
        </p:spPr>
        <p:txBody>
          <a:bodyPr/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Spiralne galaktike</a:t>
            </a:r>
          </a:p>
          <a:p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5F27B87-E46C-465C-8B82-9DCFB0D95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74" r="7284"/>
          <a:stretch/>
        </p:blipFill>
        <p:spPr>
          <a:xfrm>
            <a:off x="689496" y="2932359"/>
            <a:ext cx="5006149" cy="338697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BFD7657-2904-4A83-8F0B-A2AA97B45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789" y="2932359"/>
            <a:ext cx="4592715" cy="33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86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4D1EB46D-0019-4C79-8FD1-EC58E46F3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501" y="538662"/>
            <a:ext cx="8761413" cy="1263505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Pogledaj kakve se galaksije postoje u Svemiru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1ECA6FA-6795-460F-A7C8-3370BC59C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0501" y="2401656"/>
            <a:ext cx="4825158" cy="3416301"/>
          </a:xfrm>
        </p:spPr>
        <p:txBody>
          <a:bodyPr/>
          <a:lstStyle/>
          <a:p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Lećasta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galaktika</a:t>
            </a: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6391C133-1111-4F65-84FC-133E870D2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6296" y="2401656"/>
            <a:ext cx="4825159" cy="3416300"/>
          </a:xfrm>
        </p:spPr>
        <p:txBody>
          <a:bodyPr/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Eliptična galaktika</a:t>
            </a:r>
          </a:p>
          <a:p>
            <a:endParaRPr lang="hr-HR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2C62210-8C42-4D13-A3E7-48A00BBBF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215927" y="2333555"/>
            <a:ext cx="3709185" cy="48936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A30A8F0-66BB-43B7-BFC4-D5109BE4AE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3"/>
          <a:stretch/>
        </p:blipFill>
        <p:spPr>
          <a:xfrm>
            <a:off x="6396295" y="2925778"/>
            <a:ext cx="4359645" cy="363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71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415840-8497-4DFA-8101-0A1B871CF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364" y="430697"/>
            <a:ext cx="3749723" cy="829931"/>
          </a:xfrm>
        </p:spPr>
        <p:txBody>
          <a:bodyPr/>
          <a:lstStyle/>
          <a:p>
            <a:r>
              <a:rPr lang="hr-HR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Zanimljivi kutak</a:t>
            </a:r>
            <a:endParaRPr lang="hr-H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6E04B7-63DA-492C-9EAC-4AC960A6A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415" y="3251634"/>
            <a:ext cx="7937412" cy="2977837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Postoji još nekoliko različitih vrsta galaksije ali nisu još istražene ni uslikane</a:t>
            </a:r>
          </a:p>
          <a:p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Galaktika</a:t>
            </a:r>
            <a:r>
              <a:rPr lang="hr-HR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kojoj pripada naš </a:t>
            </a: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Sunčev sustav (i naša planeta Zemlja) zove se </a:t>
            </a:r>
            <a:r>
              <a:rPr lang="hr-H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Mliječna staza </a:t>
            </a: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hr-H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Mliječni put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643C6BD-1214-4564-B4D2-17F75B9DF8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33" t="5838" r="16028" b="3690"/>
          <a:stretch/>
        </p:blipFill>
        <p:spPr>
          <a:xfrm flipH="1">
            <a:off x="10004574" y="2214735"/>
            <a:ext cx="1774776" cy="464326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67B0508-1A01-44BB-8AF2-6F3ADACD6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8" y="98430"/>
            <a:ext cx="2245275" cy="2245275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C0F6678A-239D-401D-98C7-35EEEA1FE2F6}"/>
              </a:ext>
            </a:extLst>
          </p:cNvPr>
          <p:cNvSpPr/>
          <p:nvPr/>
        </p:nvSpPr>
        <p:spPr>
          <a:xfrm>
            <a:off x="3626721" y="1339644"/>
            <a:ext cx="6679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Naučimo još nešto o Svemiru</a:t>
            </a:r>
            <a:endParaRPr lang="hr-H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35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Soba za sastanke za ion</Template>
  <TotalTime>120</TotalTime>
  <Words>365</Words>
  <Application>Microsoft Office PowerPoint</Application>
  <PresentationFormat>Široki zaslon</PresentationFormat>
  <Paragraphs>53</Paragraphs>
  <Slides>19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Times New Roman</vt:lpstr>
      <vt:lpstr>Wingdings 3</vt:lpstr>
      <vt:lpstr>Soba za sastanke za ion</vt:lpstr>
      <vt:lpstr>PowerPoint prezentacija</vt:lpstr>
      <vt:lpstr>PowerPoint prezentacija</vt:lpstr>
      <vt:lpstr>23.04.2020.</vt:lpstr>
      <vt:lpstr>PowerPoint prezentacija</vt:lpstr>
      <vt:lpstr>Zanimljivi kutak</vt:lpstr>
      <vt:lpstr>Zanimljivi kutak</vt:lpstr>
      <vt:lpstr>Pogledaj kakve se galaksije postoje u Svemiru</vt:lpstr>
      <vt:lpstr>Pogledaj kakve se galaksije postoje u Svemiru</vt:lpstr>
      <vt:lpstr>Zanimljivi kutak</vt:lpstr>
      <vt:lpstr>Mliječna staza</vt:lpstr>
      <vt:lpstr>Mliječna staza</vt:lpstr>
      <vt:lpstr>Pogledaj još neke galaksije! Sviđaju li ti se?</vt:lpstr>
      <vt:lpstr>Pogledaj još neke galaksije! Sviđaju li ti se?</vt:lpstr>
      <vt:lpstr>Pogledaj još neke galaksije! Sviđaju li ti se?</vt:lpstr>
      <vt:lpstr>Pogledaj još neke galaksije! Sviđaju li ti se?</vt:lpstr>
      <vt:lpstr>Kreativan rad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Helena Šćukanec</dc:creator>
  <cp:lastModifiedBy>Helena Šćukanec</cp:lastModifiedBy>
  <cp:revision>35</cp:revision>
  <dcterms:created xsi:type="dcterms:W3CDTF">2020-04-22T19:47:38Z</dcterms:created>
  <dcterms:modified xsi:type="dcterms:W3CDTF">2020-04-22T21:48:19Z</dcterms:modified>
</cp:coreProperties>
</file>