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61" r:id="rId5"/>
    <p:sldId id="262" r:id="rId6"/>
    <p:sldId id="264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EF67D9-A51F-484B-A2AA-4FC36EE693AA}" v="2" dt="2020-03-18T10:24:20.9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o Jandrasek" userId="b9c5681ef4df86e2" providerId="LiveId" clId="{63EF67D9-A51F-484B-A2AA-4FC36EE693AA}"/>
    <pc:docChg chg="custSel delSld modSld">
      <pc:chgData name="Vlado Jandrasek" userId="b9c5681ef4df86e2" providerId="LiveId" clId="{63EF67D9-A51F-484B-A2AA-4FC36EE693AA}" dt="2020-03-18T10:27:43.406" v="206" actId="20577"/>
      <pc:docMkLst>
        <pc:docMk/>
      </pc:docMkLst>
      <pc:sldChg chg="modSp mod">
        <pc:chgData name="Vlado Jandrasek" userId="b9c5681ef4df86e2" providerId="LiveId" clId="{63EF67D9-A51F-484B-A2AA-4FC36EE693AA}" dt="2020-03-18T10:27:43.406" v="206" actId="20577"/>
        <pc:sldMkLst>
          <pc:docMk/>
          <pc:sldMk cId="1790904781" sldId="257"/>
        </pc:sldMkLst>
        <pc:spChg chg="mod">
          <ac:chgData name="Vlado Jandrasek" userId="b9c5681ef4df86e2" providerId="LiveId" clId="{63EF67D9-A51F-484B-A2AA-4FC36EE693AA}" dt="2020-03-18T10:27:43.406" v="206" actId="20577"/>
          <ac:spMkLst>
            <pc:docMk/>
            <pc:sldMk cId="1790904781" sldId="257"/>
            <ac:spMk id="4" creationId="{8B4C387C-896E-4C7A-9693-F4919786BF3A}"/>
          </ac:spMkLst>
        </pc:spChg>
      </pc:sldChg>
      <pc:sldChg chg="del">
        <pc:chgData name="Vlado Jandrasek" userId="b9c5681ef4df86e2" providerId="LiveId" clId="{63EF67D9-A51F-484B-A2AA-4FC36EE693AA}" dt="2020-03-18T10:26:07.462" v="131" actId="2696"/>
        <pc:sldMkLst>
          <pc:docMk/>
          <pc:sldMk cId="2620721765" sldId="258"/>
        </pc:sldMkLst>
      </pc:sldChg>
      <pc:sldChg chg="del">
        <pc:chgData name="Vlado Jandrasek" userId="b9c5681ef4df86e2" providerId="LiveId" clId="{63EF67D9-A51F-484B-A2AA-4FC36EE693AA}" dt="2020-03-18T10:26:00.074" v="130" actId="2696"/>
        <pc:sldMkLst>
          <pc:docMk/>
          <pc:sldMk cId="1639272712" sldId="259"/>
        </pc:sldMkLst>
      </pc:sldChg>
      <pc:sldChg chg="del">
        <pc:chgData name="Vlado Jandrasek" userId="b9c5681ef4df86e2" providerId="LiveId" clId="{63EF67D9-A51F-484B-A2AA-4FC36EE693AA}" dt="2020-03-18T10:25:57.881" v="129" actId="2696"/>
        <pc:sldMkLst>
          <pc:docMk/>
          <pc:sldMk cId="3934900867" sldId="260"/>
        </pc:sldMkLst>
      </pc:sldChg>
      <pc:sldChg chg="modSp mod">
        <pc:chgData name="Vlado Jandrasek" userId="b9c5681ef4df86e2" providerId="LiveId" clId="{63EF67D9-A51F-484B-A2AA-4FC36EE693AA}" dt="2020-03-18T10:21:27.739" v="4" actId="20577"/>
        <pc:sldMkLst>
          <pc:docMk/>
          <pc:sldMk cId="483899330" sldId="261"/>
        </pc:sldMkLst>
        <pc:spChg chg="mod">
          <ac:chgData name="Vlado Jandrasek" userId="b9c5681ef4df86e2" providerId="LiveId" clId="{63EF67D9-A51F-484B-A2AA-4FC36EE693AA}" dt="2020-03-18T10:21:27.739" v="4" actId="20577"/>
          <ac:spMkLst>
            <pc:docMk/>
            <pc:sldMk cId="483899330" sldId="261"/>
            <ac:spMk id="3" creationId="{70171ED8-F88E-407B-A12E-B0798FC8A3B2}"/>
          </ac:spMkLst>
        </pc:spChg>
      </pc:sldChg>
      <pc:sldChg chg="modSp mod">
        <pc:chgData name="Vlado Jandrasek" userId="b9c5681ef4df86e2" providerId="LiveId" clId="{63EF67D9-A51F-484B-A2AA-4FC36EE693AA}" dt="2020-03-18T10:27:13.009" v="204" actId="20577"/>
        <pc:sldMkLst>
          <pc:docMk/>
          <pc:sldMk cId="2918117582" sldId="263"/>
        </pc:sldMkLst>
        <pc:spChg chg="mod">
          <ac:chgData name="Vlado Jandrasek" userId="b9c5681ef4df86e2" providerId="LiveId" clId="{63EF67D9-A51F-484B-A2AA-4FC36EE693AA}" dt="2020-03-18T10:27:13.009" v="204" actId="20577"/>
          <ac:spMkLst>
            <pc:docMk/>
            <pc:sldMk cId="2918117582" sldId="263"/>
            <ac:spMk id="3" creationId="{7C758F40-7B49-4E8A-9520-E029428D60D8}"/>
          </ac:spMkLst>
        </pc:spChg>
      </pc:sldChg>
      <pc:sldChg chg="modSp mod">
        <pc:chgData name="Vlado Jandrasek" userId="b9c5681ef4df86e2" providerId="LiveId" clId="{63EF67D9-A51F-484B-A2AA-4FC36EE693AA}" dt="2020-03-18T10:24:26.287" v="128" actId="404"/>
        <pc:sldMkLst>
          <pc:docMk/>
          <pc:sldMk cId="3423290097" sldId="264"/>
        </pc:sldMkLst>
        <pc:spChg chg="mod">
          <ac:chgData name="Vlado Jandrasek" userId="b9c5681ef4df86e2" providerId="LiveId" clId="{63EF67D9-A51F-484B-A2AA-4FC36EE693AA}" dt="2020-03-18T10:24:26.287" v="128" actId="404"/>
          <ac:spMkLst>
            <pc:docMk/>
            <pc:sldMk cId="3423290097" sldId="264"/>
            <ac:spMk id="2" creationId="{DB8A5EA5-C4EF-4B7D-9BDC-115E93751384}"/>
          </ac:spMkLst>
        </pc:spChg>
        <pc:picChg chg="mod">
          <ac:chgData name="Vlado Jandrasek" userId="b9c5681ef4df86e2" providerId="LiveId" clId="{63EF67D9-A51F-484B-A2AA-4FC36EE693AA}" dt="2020-03-18T10:24:20.899" v="126" actId="1076"/>
          <ac:picMkLst>
            <pc:docMk/>
            <pc:sldMk cId="3423290097" sldId="264"/>
            <ac:picMk id="7" creationId="{D41230B9-60F0-4055-B973-6B94E7F5D14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8E045A-122D-44CB-9F17-12BFCF7168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8F1B9BF-8762-4DA7-A6E4-F6586ECFAF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2CC2FB7-AFBF-4DB0-AA62-217AF876A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A2A-E126-4B2F-95CF-B3B8929F8F32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CA8E507-45DF-417F-8096-C74463AE5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7EC0263-9987-4866-85F4-7B5C14BEF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50B4-96FD-4723-B3FF-5BEBAC3AFC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719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3D1A7DF-E85D-4BF7-B313-078C55338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B0DA3D59-8DD3-4B16-A9C6-20852263B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D8EECFA-17DE-4841-962E-1E1C7B6D3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A2A-E126-4B2F-95CF-B3B8929F8F32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F77C02D-4C1E-446E-853D-FF3240032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E3CE12A-48EB-45BC-9CAF-2627015A5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50B4-96FD-4723-B3FF-5BEBAC3AFC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288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684C552D-B1C1-4B62-A972-AD2B0586C2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6E30C13-CD54-4E9B-8F15-267B482904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BDE8500-D273-4DEA-8F5E-B2E0387C0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A2A-E126-4B2F-95CF-B3B8929F8F32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3CB4800-0543-440F-B214-6608B8844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036F31E-8504-4618-8D3B-FDB2E1E2A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50B4-96FD-4723-B3FF-5BEBAC3AFC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7949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304424-BC25-48F4-94B8-D8BF1AC49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12C9765-8206-4BCD-AE07-DBA647E92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0B17A5D-EBF5-4EE5-947C-EB3003C28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A2A-E126-4B2F-95CF-B3B8929F8F32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3E66D6E-E01A-4DD3-B4D6-35277F164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7AFEA8A-D5A7-40B8-823F-197A8D8EA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50B4-96FD-4723-B3FF-5BEBAC3AFC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977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A00814-DE43-48AE-8ED9-80CB1538F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06FDED3-B1F5-4130-BB3A-A7ECD09A0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C9087B2-B5E0-4D79-AEF3-768EF812C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A2A-E126-4B2F-95CF-B3B8929F8F32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5F1D714-B7D1-4835-B7C3-102927238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28951E8-E325-45B2-B7BB-067ECFDF9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50B4-96FD-4723-B3FF-5BEBAC3AFC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2112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505DA8-85B4-432D-92FC-B98DB2E99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26B95CE-AAE6-4456-870F-A3AE32B63E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8CC45B0-24CE-4543-BBB8-6B4F1E4A5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D95A655-C629-4A57-90AE-E3EF749C5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A2A-E126-4B2F-95CF-B3B8929F8F32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2A06DA2-DA8D-47EF-BB32-22C91D328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6143872-E9B9-4CED-A820-B7DB4B227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50B4-96FD-4723-B3FF-5BEBAC3AFC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029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55F58D-7057-4C31-A8AA-AA972C915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D471695-FB2D-4A76-A8AF-43F6B4BFF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DDB9EC0-943E-481D-B5B3-EBC42D221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0FAA6C4E-1B1A-4C73-9C7C-7893A4332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70A34E26-131A-4C60-9271-1D803DA150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70B98E4C-0AE6-450A-BD0A-892DCBFCB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A2A-E126-4B2F-95CF-B3B8929F8F32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DF53DB1A-1393-4CD3-960A-FCAFE8C7E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160DFBC9-0711-461B-AAE3-C006462BB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50B4-96FD-4723-B3FF-5BEBAC3AFC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2452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2E13DE-9BEE-474D-9584-4389A3F27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3D549B42-1D74-45AF-9E17-C0483160F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A2A-E126-4B2F-95CF-B3B8929F8F32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75243EFE-3A05-4350-B228-FEF607BBD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C70D9140-68A4-48F8-BFBB-72C6B2E0A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50B4-96FD-4723-B3FF-5BEBAC3AFC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232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4CAC0E38-7949-4DC5-A548-E3A8483C0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A2A-E126-4B2F-95CF-B3B8929F8F32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06D9EC3C-F204-47AA-8DF3-71860BECD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8A3D9E7A-80A1-4A67-A7CD-780AFD422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50B4-96FD-4723-B3FF-5BEBAC3AFC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2108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3E45657-6656-4E13-B831-FC15066A3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E7E56CB-EC8C-4F99-B5F3-75FF50A6F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EA0B8C4-8F7D-43DD-9EC0-997590C4D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5995A36-624F-43B4-A62B-D0831FC53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A2A-E126-4B2F-95CF-B3B8929F8F32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408E949-3815-420C-ABD5-5F295E9C4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2E37253-A32E-4531-B887-0A34992B1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50B4-96FD-4723-B3FF-5BEBAC3AFC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1620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A97E90-443D-4D19-9667-DE912B682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74CBF2E3-21A2-4425-A1C4-0D63A8BC5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5C7964E-3126-4233-A1B0-D0EA81C87E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0A4C580-D239-48BD-BDAC-E4DE6FCDC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A2A-E126-4B2F-95CF-B3B8929F8F32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65D8A26-3B41-44B5-9B5C-E419E4454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88D2E7F-0579-4D05-A14F-18AAF2501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50B4-96FD-4723-B3FF-5BEBAC3AFC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515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9D8C65AA-9D80-4481-AB74-8D31B4243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1787740-12D8-46F7-86C5-861D01AFE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2327353-EC33-4785-9829-8BEC93960D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49A2A-E126-4B2F-95CF-B3B8929F8F32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48CD651-1157-48D2-9C7E-D632994202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43ACA65-A16E-4E0E-8776-4CB54BB0E1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C50B4-96FD-4723-B3FF-5BEBAC3AFC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380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likovni rezultat za papirnata vrećica">
            <a:extLst>
              <a:ext uri="{FF2B5EF4-FFF2-40B4-BE49-F238E27FC236}">
                <a16:creationId xmlns:a16="http://schemas.microsoft.com/office/drawing/2014/main" id="{1D48E6DD-E225-4DE6-90C2-6F385494D3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26" y="529261"/>
            <a:ext cx="5763944" cy="5763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7C758F40-7B49-4E8A-9520-E029428D60D8}"/>
              </a:ext>
            </a:extLst>
          </p:cNvPr>
          <p:cNvSpPr txBox="1"/>
          <p:nvPr/>
        </p:nvSpPr>
        <p:spPr>
          <a:xfrm>
            <a:off x="2922478" y="1030226"/>
            <a:ext cx="355783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/>
              <a:t>Upute za pisanje lektire Poštarska bajka</a:t>
            </a:r>
          </a:p>
          <a:p>
            <a:endParaRPr lang="hr-HR" sz="2400" b="1" dirty="0"/>
          </a:p>
          <a:p>
            <a:r>
              <a:rPr lang="hr-HR" sz="2400" b="1" dirty="0"/>
              <a:t>Umjesto bilježnice ovaj put ćemo koristiti </a:t>
            </a:r>
          </a:p>
          <a:p>
            <a:r>
              <a:rPr lang="hr-HR" sz="2400" b="1" dirty="0"/>
              <a:t>(bilo kakvu) papirnatu vrećicu, koja nas podsjeća na poštarsku torbu.</a:t>
            </a:r>
          </a:p>
          <a:p>
            <a:r>
              <a:rPr lang="hr-HR" sz="2400" b="1" dirty="0"/>
              <a:t> Ako je ne možete nabaviti pokušajte je sami izraditi.</a:t>
            </a:r>
          </a:p>
          <a:p>
            <a:endParaRPr lang="hr-HR" sz="2400" b="1" dirty="0"/>
          </a:p>
          <a:p>
            <a:r>
              <a:rPr lang="hr-HR" sz="2400" b="1" dirty="0"/>
              <a:t>Zapisivati možete direktno na vrećicu ili na </a:t>
            </a:r>
          </a:p>
          <a:p>
            <a:r>
              <a:rPr lang="hr-HR" sz="2400" b="1" dirty="0"/>
              <a:t>papir koji ćete zalijepiti na vrećicu.</a:t>
            </a:r>
          </a:p>
        </p:txBody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EA636A76-22DF-4676-BE49-87E4CBB7F441}"/>
              </a:ext>
            </a:extLst>
          </p:cNvPr>
          <p:cNvGrpSpPr/>
          <p:nvPr/>
        </p:nvGrpSpPr>
        <p:grpSpPr>
          <a:xfrm>
            <a:off x="-1" y="-5648"/>
            <a:ext cx="2345636" cy="3915040"/>
            <a:chOff x="-1" y="-5649"/>
            <a:chExt cx="3137096" cy="5055705"/>
          </a:xfrm>
        </p:grpSpPr>
        <p:sp>
          <p:nvSpPr>
            <p:cNvPr id="5" name="Pravokutnik 4">
              <a:extLst>
                <a:ext uri="{FF2B5EF4-FFF2-40B4-BE49-F238E27FC236}">
                  <a16:creationId xmlns:a16="http://schemas.microsoft.com/office/drawing/2014/main" id="{0767A30A-A6DB-4B3B-B0C3-4C94F3846221}"/>
                </a:ext>
              </a:extLst>
            </p:cNvPr>
            <p:cNvSpPr/>
            <p:nvPr/>
          </p:nvSpPr>
          <p:spPr>
            <a:xfrm>
              <a:off x="0" y="-5649"/>
              <a:ext cx="3137095" cy="59617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r>
                <a:rPr lang="hr-HR" sz="2400" b="1" dirty="0"/>
                <a:t>Poštarska bajka</a:t>
              </a:r>
              <a:endParaRPr lang="hr-HR" sz="2400" dirty="0"/>
            </a:p>
          </p:txBody>
        </p:sp>
        <p:pic>
          <p:nvPicPr>
            <p:cNvPr id="4" name="Slika 3">
              <a:extLst>
                <a:ext uri="{FF2B5EF4-FFF2-40B4-BE49-F238E27FC236}">
                  <a16:creationId xmlns:a16="http://schemas.microsoft.com/office/drawing/2014/main" id="{D08B5F3C-E98E-4326-BCFA-3749A9B67F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593740"/>
              <a:ext cx="3137095" cy="2511832"/>
            </a:xfrm>
            <a:prstGeom prst="rect">
              <a:avLst/>
            </a:prstGeom>
          </p:spPr>
        </p:pic>
        <p:pic>
          <p:nvPicPr>
            <p:cNvPr id="6" name="Slika 5">
              <a:extLst>
                <a:ext uri="{FF2B5EF4-FFF2-40B4-BE49-F238E27FC236}">
                  <a16:creationId xmlns:a16="http://schemas.microsoft.com/office/drawing/2014/main" id="{8D93B225-DDFD-4B84-8B97-8E26E4A840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" y="3100623"/>
              <a:ext cx="3137093" cy="19494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18117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>
            <a:extLst>
              <a:ext uri="{FF2B5EF4-FFF2-40B4-BE49-F238E27FC236}">
                <a16:creationId xmlns:a16="http://schemas.microsoft.com/office/drawing/2014/main" id="{CD5AF9D2-FE71-42B8-A343-C80D148916D7}"/>
              </a:ext>
            </a:extLst>
          </p:cNvPr>
          <p:cNvSpPr/>
          <p:nvPr/>
        </p:nvSpPr>
        <p:spPr>
          <a:xfrm>
            <a:off x="225377" y="142464"/>
            <a:ext cx="31930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</a:t>
            </a:r>
            <a:endParaRPr lang="hr-HR" dirty="0"/>
          </a:p>
        </p:txBody>
      </p:sp>
      <p:pic>
        <p:nvPicPr>
          <p:cNvPr id="16" name="Picture 2" descr="Slikovni rezultat za papirnata vrećica">
            <a:extLst>
              <a:ext uri="{FF2B5EF4-FFF2-40B4-BE49-F238E27FC236}">
                <a16:creationId xmlns:a16="http://schemas.microsoft.com/office/drawing/2014/main" id="{FFD310B6-0E4A-40A3-91B9-D9790AE66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506" y="-34759"/>
            <a:ext cx="6892759" cy="6892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ravokutnik 10">
            <a:extLst>
              <a:ext uri="{FF2B5EF4-FFF2-40B4-BE49-F238E27FC236}">
                <a16:creationId xmlns:a16="http://schemas.microsoft.com/office/drawing/2014/main" id="{BE82ED28-8C73-47EB-871C-91EECB0360D9}"/>
              </a:ext>
            </a:extLst>
          </p:cNvPr>
          <p:cNvSpPr/>
          <p:nvPr/>
        </p:nvSpPr>
        <p:spPr>
          <a:xfrm>
            <a:off x="4490464" y="2191154"/>
            <a:ext cx="33395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dirty="0">
                <a:solidFill>
                  <a:schemeClr val="bg1"/>
                </a:solidFill>
              </a:rPr>
              <a:t>Prednju stranu papirnate vrećice oslikajte kao naslovnicu pročitanog djela.  Napišite naslov djela i ime pisca. </a:t>
            </a:r>
          </a:p>
          <a:p>
            <a:r>
              <a:rPr lang="hr-HR" sz="2400" b="1" dirty="0">
                <a:solidFill>
                  <a:schemeClr val="bg1"/>
                </a:solidFill>
              </a:rPr>
              <a:t>(Ovo možete raditi direktno na vrećici ili na papiru kojega zalijepite na papirnatu vrećicu.)</a:t>
            </a:r>
          </a:p>
        </p:txBody>
      </p:sp>
      <p:grpSp>
        <p:nvGrpSpPr>
          <p:cNvPr id="17" name="Grupa 16">
            <a:extLst>
              <a:ext uri="{FF2B5EF4-FFF2-40B4-BE49-F238E27FC236}">
                <a16:creationId xmlns:a16="http://schemas.microsoft.com/office/drawing/2014/main" id="{2F33AC52-3D1E-414C-9456-36A51EE159F8}"/>
              </a:ext>
            </a:extLst>
          </p:cNvPr>
          <p:cNvGrpSpPr/>
          <p:nvPr/>
        </p:nvGrpSpPr>
        <p:grpSpPr>
          <a:xfrm>
            <a:off x="-1" y="-5648"/>
            <a:ext cx="2345636" cy="3915040"/>
            <a:chOff x="-1" y="-5649"/>
            <a:chExt cx="3137096" cy="5055705"/>
          </a:xfrm>
        </p:grpSpPr>
        <p:sp>
          <p:nvSpPr>
            <p:cNvPr id="18" name="Pravokutnik 17">
              <a:extLst>
                <a:ext uri="{FF2B5EF4-FFF2-40B4-BE49-F238E27FC236}">
                  <a16:creationId xmlns:a16="http://schemas.microsoft.com/office/drawing/2014/main" id="{DAA94DCA-3B85-42C1-885F-7EA3106447AC}"/>
                </a:ext>
              </a:extLst>
            </p:cNvPr>
            <p:cNvSpPr/>
            <p:nvPr/>
          </p:nvSpPr>
          <p:spPr>
            <a:xfrm>
              <a:off x="0" y="-5649"/>
              <a:ext cx="3137095" cy="59617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r>
                <a:rPr lang="hr-HR" sz="2400" b="1" dirty="0"/>
                <a:t>Poštarska bajka</a:t>
              </a:r>
              <a:endParaRPr lang="hr-HR" sz="2400" dirty="0"/>
            </a:p>
          </p:txBody>
        </p:sp>
        <p:pic>
          <p:nvPicPr>
            <p:cNvPr id="19" name="Slika 18">
              <a:extLst>
                <a:ext uri="{FF2B5EF4-FFF2-40B4-BE49-F238E27FC236}">
                  <a16:creationId xmlns:a16="http://schemas.microsoft.com/office/drawing/2014/main" id="{00D06B11-C2A9-4B97-91ED-1E386131C9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593740"/>
              <a:ext cx="3137095" cy="2511832"/>
            </a:xfrm>
            <a:prstGeom prst="rect">
              <a:avLst/>
            </a:prstGeom>
          </p:spPr>
        </p:pic>
        <p:pic>
          <p:nvPicPr>
            <p:cNvPr id="20" name="Slika 19">
              <a:extLst>
                <a:ext uri="{FF2B5EF4-FFF2-40B4-BE49-F238E27FC236}">
                  <a16:creationId xmlns:a16="http://schemas.microsoft.com/office/drawing/2014/main" id="{F22E0E86-3480-4A99-985D-CFFD12B531B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" y="3100623"/>
              <a:ext cx="3137093" cy="19494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55602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0F4F3EA9-6D00-42F9-BB01-4A4C7854DC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853" y="2460697"/>
            <a:ext cx="4125634" cy="4125634"/>
          </a:xfrm>
          <a:prstGeom prst="rect">
            <a:avLst/>
          </a:prstGeom>
        </p:spPr>
      </p:pic>
      <p:sp>
        <p:nvSpPr>
          <p:cNvPr id="4" name="Oblačić za misli: oblak 3">
            <a:extLst>
              <a:ext uri="{FF2B5EF4-FFF2-40B4-BE49-F238E27FC236}">
                <a16:creationId xmlns:a16="http://schemas.microsoft.com/office/drawing/2014/main" id="{8B4C387C-896E-4C7A-9693-F4919786BF3A}"/>
              </a:ext>
            </a:extLst>
          </p:cNvPr>
          <p:cNvSpPr/>
          <p:nvPr/>
        </p:nvSpPr>
        <p:spPr>
          <a:xfrm>
            <a:off x="2749827" y="59633"/>
            <a:ext cx="4518990" cy="2027583"/>
          </a:xfrm>
          <a:prstGeom prst="cloudCallout">
            <a:avLst>
              <a:gd name="adj1" fmla="val 3288"/>
              <a:gd name="adj2" fmla="val 107229"/>
            </a:avLst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600" b="0" i="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ctr"/>
            <a:endParaRPr lang="hr-HR" sz="1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/>
            <a:r>
              <a:rPr lang="hr-HR" sz="16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Nakon izrade vanjskog dijela u </a:t>
            </a:r>
            <a:r>
              <a:rPr lang="hr-HR" sz="16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paprinatu</a:t>
            </a:r>
            <a:r>
              <a:rPr lang="hr-HR" sz="16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vrećicu treba staviti 5 predmeta (</a:t>
            </a:r>
            <a:r>
              <a:rPr lang="hr-HR" sz="1600" dirty="0">
                <a:solidFill>
                  <a:schemeClr val="tx1"/>
                </a:solidFill>
                <a:latin typeface="Arial" panose="020B0604020202020204" pitchFamily="34" charset="0"/>
              </a:rPr>
              <a:t>ili napraviti </a:t>
            </a:r>
            <a:r>
              <a:rPr lang="hr-HR" sz="16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crtež predmeta) koji imaju </a:t>
            </a:r>
            <a:r>
              <a:rPr lang="hr-HR" sz="1600" b="0" i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nekakve veze </a:t>
            </a:r>
            <a:r>
              <a:rPr lang="hr-HR" sz="16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 bajkom.</a:t>
            </a:r>
          </a:p>
          <a:p>
            <a:pPr algn="ctr"/>
            <a:endParaRPr lang="hr-HR" dirty="0">
              <a:solidFill>
                <a:schemeClr val="tx1"/>
              </a:solidFill>
            </a:endParaRPr>
          </a:p>
        </p:txBody>
      </p:sp>
      <p:grpSp>
        <p:nvGrpSpPr>
          <p:cNvPr id="6" name="Grupa 5">
            <a:extLst>
              <a:ext uri="{FF2B5EF4-FFF2-40B4-BE49-F238E27FC236}">
                <a16:creationId xmlns:a16="http://schemas.microsoft.com/office/drawing/2014/main" id="{F4C60A65-EE53-4AA0-9F5D-6CD6ECCFCAB3}"/>
              </a:ext>
            </a:extLst>
          </p:cNvPr>
          <p:cNvGrpSpPr/>
          <p:nvPr/>
        </p:nvGrpSpPr>
        <p:grpSpPr>
          <a:xfrm>
            <a:off x="-1" y="-5648"/>
            <a:ext cx="2345636" cy="3915040"/>
            <a:chOff x="-1" y="-5649"/>
            <a:chExt cx="3137096" cy="5055705"/>
          </a:xfrm>
        </p:grpSpPr>
        <p:sp>
          <p:nvSpPr>
            <p:cNvPr id="7" name="Pravokutnik 6">
              <a:extLst>
                <a:ext uri="{FF2B5EF4-FFF2-40B4-BE49-F238E27FC236}">
                  <a16:creationId xmlns:a16="http://schemas.microsoft.com/office/drawing/2014/main" id="{6BEE819B-C928-437F-ABBC-8C77809F72F2}"/>
                </a:ext>
              </a:extLst>
            </p:cNvPr>
            <p:cNvSpPr/>
            <p:nvPr/>
          </p:nvSpPr>
          <p:spPr>
            <a:xfrm>
              <a:off x="0" y="-5649"/>
              <a:ext cx="3137095" cy="59617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r>
                <a:rPr lang="hr-HR" sz="2400" b="1" dirty="0"/>
                <a:t>Poštarska bajka</a:t>
              </a:r>
              <a:endParaRPr lang="hr-HR" sz="2400" dirty="0"/>
            </a:p>
          </p:txBody>
        </p:sp>
        <p:pic>
          <p:nvPicPr>
            <p:cNvPr id="8" name="Slika 7">
              <a:extLst>
                <a:ext uri="{FF2B5EF4-FFF2-40B4-BE49-F238E27FC236}">
                  <a16:creationId xmlns:a16="http://schemas.microsoft.com/office/drawing/2014/main" id="{B342EC7C-BC44-4FE5-A592-EA5DC65833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593740"/>
              <a:ext cx="3137095" cy="2511832"/>
            </a:xfrm>
            <a:prstGeom prst="rect">
              <a:avLst/>
            </a:prstGeom>
          </p:spPr>
        </p:pic>
        <p:pic>
          <p:nvPicPr>
            <p:cNvPr id="9" name="Slika 8">
              <a:extLst>
                <a:ext uri="{FF2B5EF4-FFF2-40B4-BE49-F238E27FC236}">
                  <a16:creationId xmlns:a16="http://schemas.microsoft.com/office/drawing/2014/main" id="{65DDCBE4-1A87-4C0A-BC38-0648CA88C88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" y="3100623"/>
              <a:ext cx="3137093" cy="1949433"/>
            </a:xfrm>
            <a:prstGeom prst="rect">
              <a:avLst/>
            </a:prstGeom>
          </p:spPr>
        </p:pic>
      </p:grpSp>
      <p:sp>
        <p:nvSpPr>
          <p:cNvPr id="11" name="Oblačić za misli: oblak 10">
            <a:extLst>
              <a:ext uri="{FF2B5EF4-FFF2-40B4-BE49-F238E27FC236}">
                <a16:creationId xmlns:a16="http://schemas.microsoft.com/office/drawing/2014/main" id="{13CDA4DD-45C9-40F8-8AD8-5D6C259F137F}"/>
              </a:ext>
            </a:extLst>
          </p:cNvPr>
          <p:cNvSpPr/>
          <p:nvPr/>
        </p:nvSpPr>
        <p:spPr>
          <a:xfrm>
            <a:off x="7427845" y="146244"/>
            <a:ext cx="4764155" cy="3458817"/>
          </a:xfrm>
          <a:prstGeom prst="cloudCallout">
            <a:avLst>
              <a:gd name="adj1" fmla="val -63750"/>
              <a:gd name="adj2" fmla="val 39412"/>
            </a:avLst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B4890E21-F3F1-45B2-84DB-4B8E5A183028}"/>
              </a:ext>
            </a:extLst>
          </p:cNvPr>
          <p:cNvSpPr/>
          <p:nvPr/>
        </p:nvSpPr>
        <p:spPr>
          <a:xfrm>
            <a:off x="8196472" y="582990"/>
            <a:ext cx="438646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tx1"/>
                </a:solidFill>
              </a:rPr>
              <a:t>Napiši pismo gospodinu </a:t>
            </a:r>
            <a:r>
              <a:rPr lang="hr-HR" dirty="0" err="1">
                <a:solidFill>
                  <a:schemeClr val="tx1"/>
                </a:solidFill>
              </a:rPr>
              <a:t>Kolbabi</a:t>
            </a:r>
            <a:r>
              <a:rPr lang="hr-HR" dirty="0">
                <a:solidFill>
                  <a:schemeClr val="tx1"/>
                </a:solidFill>
              </a:rPr>
              <a:t>. </a:t>
            </a:r>
          </a:p>
          <a:p>
            <a:r>
              <a:rPr lang="hr-HR" dirty="0">
                <a:solidFill>
                  <a:schemeClr val="tx1"/>
                </a:solidFill>
              </a:rPr>
              <a:t>U pismu napiši što misliš o načinu </a:t>
            </a:r>
          </a:p>
          <a:p>
            <a:r>
              <a:rPr lang="hr-HR" dirty="0">
                <a:solidFill>
                  <a:schemeClr val="tx1"/>
                </a:solidFill>
              </a:rPr>
              <a:t>kako je gospodin </a:t>
            </a:r>
            <a:r>
              <a:rPr lang="hr-HR" dirty="0" err="1">
                <a:solidFill>
                  <a:schemeClr val="tx1"/>
                </a:solidFill>
              </a:rPr>
              <a:t>Kolbaba</a:t>
            </a:r>
            <a:endParaRPr lang="hr-HR" dirty="0">
              <a:solidFill>
                <a:schemeClr val="tx1"/>
              </a:solidFill>
            </a:endParaRPr>
          </a:p>
          <a:p>
            <a:r>
              <a:rPr lang="hr-HR" dirty="0">
                <a:solidFill>
                  <a:schemeClr val="tx1"/>
                </a:solidFill>
              </a:rPr>
              <a:t>riješio problem pisma bez adrese.</a:t>
            </a:r>
          </a:p>
          <a:p>
            <a:r>
              <a:rPr lang="hr-HR" dirty="0">
                <a:solidFill>
                  <a:schemeClr val="tx1"/>
                </a:solidFill>
              </a:rPr>
              <a:t>Pitaj ga sve što te zanima o poštarskom zanimanju, </a:t>
            </a:r>
          </a:p>
          <a:p>
            <a:r>
              <a:rPr lang="hr-HR" dirty="0">
                <a:solidFill>
                  <a:schemeClr val="tx1"/>
                </a:solidFill>
              </a:rPr>
              <a:t>(što mu je teško, kako rješava problem pasa…)</a:t>
            </a:r>
          </a:p>
          <a:p>
            <a:r>
              <a:rPr lang="hr-HR" dirty="0">
                <a:solidFill>
                  <a:schemeClr val="tx1"/>
                </a:solidFill>
              </a:rPr>
              <a:t>Ubaci pismo u vrećicu.</a:t>
            </a:r>
          </a:p>
        </p:txBody>
      </p:sp>
    </p:spTree>
    <p:extLst>
      <p:ext uri="{BB962C8B-B14F-4D97-AF65-F5344CB8AC3E}">
        <p14:creationId xmlns:p14="http://schemas.microsoft.com/office/powerpoint/2010/main" val="1790904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DC4CF7F2-6CE2-4E4C-AD8A-DB19FC1BB3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4406" y="1644480"/>
            <a:ext cx="4125634" cy="4125634"/>
          </a:xfrm>
          <a:prstGeom prst="rect">
            <a:avLst/>
          </a:prstGeom>
        </p:spPr>
      </p:pic>
      <p:sp>
        <p:nvSpPr>
          <p:cNvPr id="3" name="Oblačić za govor: ovalni 2">
            <a:extLst>
              <a:ext uri="{FF2B5EF4-FFF2-40B4-BE49-F238E27FC236}">
                <a16:creationId xmlns:a16="http://schemas.microsoft.com/office/drawing/2014/main" id="{70171ED8-F88E-407B-A12E-B0798FC8A3B2}"/>
              </a:ext>
            </a:extLst>
          </p:cNvPr>
          <p:cNvSpPr/>
          <p:nvPr/>
        </p:nvSpPr>
        <p:spPr>
          <a:xfrm>
            <a:off x="4841735" y="1264869"/>
            <a:ext cx="2499972" cy="2295264"/>
          </a:xfrm>
          <a:prstGeom prst="wedgeEllipseCallout">
            <a:avLst>
              <a:gd name="adj1" fmla="val 68753"/>
              <a:gd name="adj2" fmla="val 69417"/>
            </a:avLst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LIKOVI: </a:t>
            </a:r>
          </a:p>
          <a:p>
            <a:pPr algn="ctr"/>
            <a:r>
              <a:rPr lang="hr-HR" dirty="0">
                <a:solidFill>
                  <a:schemeClr val="tx1"/>
                </a:solidFill>
              </a:rPr>
              <a:t>Stvarni</a:t>
            </a:r>
          </a:p>
          <a:p>
            <a:pPr algn="ctr"/>
            <a:r>
              <a:rPr lang="hr-HR" dirty="0">
                <a:solidFill>
                  <a:schemeClr val="tx1"/>
                </a:solidFill>
              </a:rPr>
              <a:t>Nestvarni</a:t>
            </a:r>
          </a:p>
          <a:p>
            <a:pPr algn="ctr"/>
            <a:r>
              <a:rPr lang="hr-HR" dirty="0">
                <a:solidFill>
                  <a:schemeClr val="tx1"/>
                </a:solidFill>
              </a:rPr>
              <a:t>- na bočnoj strani vrećice navedi stvarne i nestvarne likove u bajci</a:t>
            </a:r>
          </a:p>
        </p:txBody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3F1A7133-14CF-4161-A16F-63BF722A4C3B}"/>
              </a:ext>
            </a:extLst>
          </p:cNvPr>
          <p:cNvGrpSpPr/>
          <p:nvPr/>
        </p:nvGrpSpPr>
        <p:grpSpPr>
          <a:xfrm>
            <a:off x="-1" y="-5648"/>
            <a:ext cx="2345636" cy="3915040"/>
            <a:chOff x="-1" y="-5649"/>
            <a:chExt cx="3137096" cy="5055705"/>
          </a:xfrm>
        </p:grpSpPr>
        <p:sp>
          <p:nvSpPr>
            <p:cNvPr id="8" name="Pravokutnik 7">
              <a:extLst>
                <a:ext uri="{FF2B5EF4-FFF2-40B4-BE49-F238E27FC236}">
                  <a16:creationId xmlns:a16="http://schemas.microsoft.com/office/drawing/2014/main" id="{9EDBFCC1-800E-4411-BB6E-348D6C934445}"/>
                </a:ext>
              </a:extLst>
            </p:cNvPr>
            <p:cNvSpPr/>
            <p:nvPr/>
          </p:nvSpPr>
          <p:spPr>
            <a:xfrm>
              <a:off x="0" y="-5649"/>
              <a:ext cx="3137095" cy="59617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r>
                <a:rPr lang="hr-HR" sz="2400" b="1" dirty="0"/>
                <a:t>Poštarska bajka</a:t>
              </a:r>
              <a:endParaRPr lang="hr-HR" sz="2400" dirty="0"/>
            </a:p>
          </p:txBody>
        </p:sp>
        <p:pic>
          <p:nvPicPr>
            <p:cNvPr id="9" name="Slika 8">
              <a:extLst>
                <a:ext uri="{FF2B5EF4-FFF2-40B4-BE49-F238E27FC236}">
                  <a16:creationId xmlns:a16="http://schemas.microsoft.com/office/drawing/2014/main" id="{4A56D1CA-B14E-4123-B12C-6E18AA114B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593740"/>
              <a:ext cx="3137095" cy="2511832"/>
            </a:xfrm>
            <a:prstGeom prst="rect">
              <a:avLst/>
            </a:prstGeom>
          </p:spPr>
        </p:pic>
        <p:pic>
          <p:nvPicPr>
            <p:cNvPr id="10" name="Slika 9">
              <a:extLst>
                <a:ext uri="{FF2B5EF4-FFF2-40B4-BE49-F238E27FC236}">
                  <a16:creationId xmlns:a16="http://schemas.microsoft.com/office/drawing/2014/main" id="{0A0C6187-D360-454B-970D-388AD49561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" y="3100623"/>
              <a:ext cx="3137093" cy="19494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3899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EE9A41A7-0280-465A-940C-2916D866C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358626" y="1608392"/>
            <a:ext cx="4273824" cy="4125634"/>
          </a:xfrm>
          <a:prstGeom prst="rect">
            <a:avLst/>
          </a:prstGeom>
        </p:spPr>
      </p:pic>
      <p:sp>
        <p:nvSpPr>
          <p:cNvPr id="2" name="Oblačić za govor: ovalni 1">
            <a:extLst>
              <a:ext uri="{FF2B5EF4-FFF2-40B4-BE49-F238E27FC236}">
                <a16:creationId xmlns:a16="http://schemas.microsoft.com/office/drawing/2014/main" id="{B7D708D1-EF4E-410A-80EC-8A803AD0ABD1}"/>
              </a:ext>
            </a:extLst>
          </p:cNvPr>
          <p:cNvSpPr/>
          <p:nvPr/>
        </p:nvSpPr>
        <p:spPr>
          <a:xfrm>
            <a:off x="9605890" y="650566"/>
            <a:ext cx="2499972" cy="1915653"/>
          </a:xfrm>
          <a:prstGeom prst="wedgeEllipseCallout">
            <a:avLst>
              <a:gd name="adj1" fmla="val -61120"/>
              <a:gd name="adj2" fmla="val 110232"/>
            </a:avLst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PORUKA BAJKE:</a:t>
            </a:r>
          </a:p>
          <a:p>
            <a:pPr algn="ctr"/>
            <a:r>
              <a:rPr lang="hr-HR" dirty="0">
                <a:solidFill>
                  <a:schemeClr val="tx1"/>
                </a:solidFill>
              </a:rPr>
              <a:t>Na drugom boku zapiši dvije od ponuđenih poruka bajke i objasni ih. 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99057F14-22D8-4BC8-A534-FE3178FBEFAA}"/>
              </a:ext>
            </a:extLst>
          </p:cNvPr>
          <p:cNvSpPr/>
          <p:nvPr/>
        </p:nvSpPr>
        <p:spPr>
          <a:xfrm>
            <a:off x="2650915" y="739691"/>
            <a:ext cx="42738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0" i="0" dirty="0">
                <a:solidFill>
                  <a:srgbClr val="000000"/>
                </a:solidFill>
                <a:effectLst/>
                <a:latin typeface="Lucida Grande"/>
              </a:rPr>
              <a:t>PORUKE BAJKE:</a:t>
            </a:r>
          </a:p>
          <a:p>
            <a:endParaRPr lang="hr-HR" b="0" i="0" dirty="0">
              <a:solidFill>
                <a:srgbClr val="000000"/>
              </a:solidFill>
              <a:effectLst/>
              <a:latin typeface="Lucida Grande"/>
            </a:endParaRPr>
          </a:p>
          <a:p>
            <a:r>
              <a:rPr lang="hr-HR" b="0" i="0" dirty="0">
                <a:solidFill>
                  <a:srgbClr val="000000"/>
                </a:solidFill>
                <a:effectLst/>
                <a:latin typeface="Lucida Grande"/>
              </a:rPr>
              <a:t>Moramo biti strpljivi i uporni ako nešto želimo postići.</a:t>
            </a:r>
          </a:p>
          <a:p>
            <a:endParaRPr lang="hr-HR" b="0" i="0" dirty="0">
              <a:solidFill>
                <a:srgbClr val="000000"/>
              </a:solidFill>
              <a:effectLst/>
              <a:latin typeface="Lucida Grande"/>
            </a:endParaRPr>
          </a:p>
          <a:p>
            <a:r>
              <a:rPr lang="hr-HR" b="0" i="0" dirty="0">
                <a:solidFill>
                  <a:srgbClr val="000000"/>
                </a:solidFill>
                <a:effectLst/>
                <a:latin typeface="Lucida Grande"/>
              </a:rPr>
              <a:t>Važno je razgovarati s drugom osobom. </a:t>
            </a:r>
          </a:p>
          <a:p>
            <a:endParaRPr lang="hr-HR" b="0" i="0" dirty="0">
              <a:solidFill>
                <a:srgbClr val="000000"/>
              </a:solidFill>
              <a:effectLst/>
              <a:latin typeface="Lucida Grande"/>
            </a:endParaRPr>
          </a:p>
          <a:p>
            <a:r>
              <a:rPr lang="hr-HR" b="0" i="0" dirty="0">
                <a:solidFill>
                  <a:srgbClr val="000000"/>
                </a:solidFill>
                <a:effectLst/>
                <a:latin typeface="Lucida Grande"/>
              </a:rPr>
              <a:t>Ljubav i upornost pobjeđuju!</a:t>
            </a:r>
          </a:p>
          <a:p>
            <a:endParaRPr lang="hr-HR" b="0" i="0" dirty="0">
              <a:solidFill>
                <a:srgbClr val="000000"/>
              </a:solidFill>
              <a:effectLst/>
              <a:latin typeface="Lucida Grande"/>
            </a:endParaRPr>
          </a:p>
          <a:p>
            <a:r>
              <a:rPr lang="hr-HR" b="0" i="0" dirty="0">
                <a:solidFill>
                  <a:srgbClr val="000000"/>
                </a:solidFill>
                <a:effectLst/>
                <a:latin typeface="Lucida Grande"/>
              </a:rPr>
              <a:t>Pismo bez adrese ne može stići do onoga kome ga šaljemo.</a:t>
            </a:r>
          </a:p>
          <a:p>
            <a:endParaRPr lang="hr-HR" b="0" i="0" dirty="0">
              <a:solidFill>
                <a:srgbClr val="000000"/>
              </a:solidFill>
              <a:effectLst/>
              <a:latin typeface="Lucida Grande"/>
            </a:endParaRPr>
          </a:p>
          <a:p>
            <a:r>
              <a:rPr lang="hr-HR" b="0" i="0" dirty="0">
                <a:solidFill>
                  <a:srgbClr val="000000"/>
                </a:solidFill>
                <a:effectLst/>
                <a:latin typeface="Lucida Grande"/>
              </a:rPr>
              <a:t>Svaki se trud na kraju isplati.</a:t>
            </a:r>
          </a:p>
          <a:p>
            <a:endParaRPr lang="hr-HR" b="0" i="0" dirty="0">
              <a:solidFill>
                <a:srgbClr val="000000"/>
              </a:solidFill>
              <a:effectLst/>
              <a:latin typeface="Lucida Grande"/>
            </a:endParaRPr>
          </a:p>
          <a:p>
            <a:r>
              <a:rPr lang="hr-HR" b="0" i="0" dirty="0">
                <a:solidFill>
                  <a:srgbClr val="000000"/>
                </a:solidFill>
                <a:effectLst/>
                <a:latin typeface="Lucida Grande"/>
              </a:rPr>
              <a:t>Kada je čovjek uporan sve se može učiniti.</a:t>
            </a:r>
          </a:p>
          <a:p>
            <a:endParaRPr lang="hr-HR" b="0" i="0" dirty="0">
              <a:solidFill>
                <a:srgbClr val="000000"/>
              </a:solidFill>
              <a:effectLst/>
              <a:latin typeface="Lucida Grande"/>
            </a:endParaRPr>
          </a:p>
          <a:p>
            <a:r>
              <a:rPr lang="hr-HR" b="0" i="0" dirty="0">
                <a:solidFill>
                  <a:srgbClr val="000000"/>
                </a:solidFill>
                <a:effectLst/>
                <a:latin typeface="Lucida Grande"/>
              </a:rPr>
              <a:t>Prava ljubav uvijek nađe svoj put.</a:t>
            </a:r>
          </a:p>
          <a:p>
            <a:endParaRPr lang="hr-HR" b="0" i="0" dirty="0">
              <a:solidFill>
                <a:srgbClr val="000000"/>
              </a:solidFill>
              <a:effectLst/>
              <a:latin typeface="Lucida Grande"/>
            </a:endParaRPr>
          </a:p>
          <a:p>
            <a:r>
              <a:rPr lang="hr-HR" b="0" i="0" dirty="0">
                <a:solidFill>
                  <a:srgbClr val="000000"/>
                </a:solidFill>
                <a:effectLst/>
                <a:latin typeface="Lucida Grande"/>
              </a:rPr>
              <a:t>Treba tražiti i naći ćeš to što tražiš.</a:t>
            </a:r>
          </a:p>
        </p:txBody>
      </p:sp>
      <p:grpSp>
        <p:nvGrpSpPr>
          <p:cNvPr id="5" name="Grupa 4">
            <a:extLst>
              <a:ext uri="{FF2B5EF4-FFF2-40B4-BE49-F238E27FC236}">
                <a16:creationId xmlns:a16="http://schemas.microsoft.com/office/drawing/2014/main" id="{66B57C85-6859-4160-9520-B27EA6FB69B4}"/>
              </a:ext>
            </a:extLst>
          </p:cNvPr>
          <p:cNvGrpSpPr/>
          <p:nvPr/>
        </p:nvGrpSpPr>
        <p:grpSpPr>
          <a:xfrm>
            <a:off x="-1" y="-5648"/>
            <a:ext cx="2345636" cy="3915040"/>
            <a:chOff x="-1" y="-5649"/>
            <a:chExt cx="3137096" cy="5055705"/>
          </a:xfrm>
        </p:grpSpPr>
        <p:sp>
          <p:nvSpPr>
            <p:cNvPr id="6" name="Pravokutnik 5">
              <a:extLst>
                <a:ext uri="{FF2B5EF4-FFF2-40B4-BE49-F238E27FC236}">
                  <a16:creationId xmlns:a16="http://schemas.microsoft.com/office/drawing/2014/main" id="{B1A9EC00-15EA-4195-8243-3535E60752F5}"/>
                </a:ext>
              </a:extLst>
            </p:cNvPr>
            <p:cNvSpPr/>
            <p:nvPr/>
          </p:nvSpPr>
          <p:spPr>
            <a:xfrm>
              <a:off x="0" y="-5649"/>
              <a:ext cx="3137095" cy="59617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r>
                <a:rPr lang="hr-HR" sz="2400" b="1" dirty="0"/>
                <a:t>Poštarska bajka</a:t>
              </a:r>
              <a:endParaRPr lang="hr-HR" sz="2400" dirty="0"/>
            </a:p>
          </p:txBody>
        </p:sp>
        <p:pic>
          <p:nvPicPr>
            <p:cNvPr id="7" name="Slika 6">
              <a:extLst>
                <a:ext uri="{FF2B5EF4-FFF2-40B4-BE49-F238E27FC236}">
                  <a16:creationId xmlns:a16="http://schemas.microsoft.com/office/drawing/2014/main" id="{06634AEB-41F1-47AA-B680-85DE655A95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593740"/>
              <a:ext cx="3137095" cy="2511832"/>
            </a:xfrm>
            <a:prstGeom prst="rect">
              <a:avLst/>
            </a:prstGeom>
          </p:spPr>
        </p:pic>
        <p:pic>
          <p:nvPicPr>
            <p:cNvPr id="8" name="Slika 7">
              <a:extLst>
                <a:ext uri="{FF2B5EF4-FFF2-40B4-BE49-F238E27FC236}">
                  <a16:creationId xmlns:a16="http://schemas.microsoft.com/office/drawing/2014/main" id="{65F60F80-A71E-468D-BD0D-455A1AD572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" y="3100623"/>
              <a:ext cx="3137093" cy="19494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81006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likovni rezultat za papirnata vrećica">
            <a:extLst>
              <a:ext uri="{FF2B5EF4-FFF2-40B4-BE49-F238E27FC236}">
                <a16:creationId xmlns:a16="http://schemas.microsoft.com/office/drawing/2014/main" id="{D41230B9-60F0-4055-B973-6B94E7F5D1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505" y="0"/>
            <a:ext cx="6892759" cy="6892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niOkvir 1">
            <a:extLst>
              <a:ext uri="{FF2B5EF4-FFF2-40B4-BE49-F238E27FC236}">
                <a16:creationId xmlns:a16="http://schemas.microsoft.com/office/drawing/2014/main" id="{DB8A5EA5-C4EF-4B7D-9BDC-115E93751384}"/>
              </a:ext>
            </a:extLst>
          </p:cNvPr>
          <p:cNvSpPr txBox="1"/>
          <p:nvPr/>
        </p:nvSpPr>
        <p:spPr>
          <a:xfrm>
            <a:off x="4435895" y="1646370"/>
            <a:ext cx="343197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solidFill>
                  <a:schemeClr val="bg1"/>
                </a:solidFill>
              </a:rPr>
              <a:t>Na stražnjoj strani:</a:t>
            </a:r>
          </a:p>
          <a:p>
            <a:endParaRPr lang="hr-HR" sz="2000" dirty="0">
              <a:solidFill>
                <a:schemeClr val="bg1"/>
              </a:solidFill>
            </a:endParaRPr>
          </a:p>
          <a:p>
            <a:r>
              <a:rPr lang="hr-HR" sz="2000" dirty="0">
                <a:solidFill>
                  <a:schemeClr val="bg1"/>
                </a:solidFill>
              </a:rPr>
              <a:t>Istraži i napiši nešto o tome kako se pošta </a:t>
            </a:r>
          </a:p>
          <a:p>
            <a:r>
              <a:rPr lang="hr-HR" sz="2000" dirty="0">
                <a:solidFill>
                  <a:schemeClr val="bg1"/>
                </a:solidFill>
              </a:rPr>
              <a:t>raznosila u prošlosti, a kako se raznosi sada.</a:t>
            </a:r>
          </a:p>
          <a:p>
            <a:endParaRPr lang="hr-HR" sz="2000" dirty="0">
              <a:solidFill>
                <a:schemeClr val="bg1"/>
              </a:solidFill>
            </a:endParaRPr>
          </a:p>
          <a:p>
            <a:r>
              <a:rPr lang="hr-HR" sz="2000" dirty="0">
                <a:solidFill>
                  <a:schemeClr val="bg1"/>
                </a:solidFill>
              </a:rPr>
              <a:t>Raspitaj se i napiši što znači znak uz naziv Hrvatska pošta i zašto pošta koristi takav znak.</a:t>
            </a:r>
          </a:p>
          <a:p>
            <a:endParaRPr lang="hr-HR" sz="2000" dirty="0">
              <a:solidFill>
                <a:schemeClr val="bg1"/>
              </a:solidFill>
            </a:endParaRPr>
          </a:p>
          <a:p>
            <a:r>
              <a:rPr lang="hr-HR" sz="2000" dirty="0">
                <a:solidFill>
                  <a:schemeClr val="bg1"/>
                </a:solidFill>
              </a:rPr>
              <a:t>Napiši z</a:t>
            </a:r>
            <a:r>
              <a:rPr lang="hr-HR" sz="2000" b="0" i="0" dirty="0">
                <a:solidFill>
                  <a:schemeClr val="bg1"/>
                </a:solidFill>
                <a:effectLst/>
                <a:latin typeface="ff1"/>
              </a:rPr>
              <a:t>ašto ne smijemo otvarati tuđa</a:t>
            </a:r>
            <a:endParaRPr lang="hr-HR" sz="2000" b="0" i="0" dirty="0">
              <a:solidFill>
                <a:schemeClr val="bg1"/>
              </a:solidFill>
              <a:effectLst/>
              <a:latin typeface="Source Sans Pro" panose="020B0604020202020204" pitchFamily="34" charset="0"/>
            </a:endParaRPr>
          </a:p>
          <a:p>
            <a:r>
              <a:rPr lang="hr-HR" sz="2000" b="0" i="0" dirty="0">
                <a:solidFill>
                  <a:schemeClr val="bg1"/>
                </a:solidFill>
                <a:effectLst/>
                <a:latin typeface="ff7"/>
              </a:rPr>
              <a:t>pisma i poruke. </a:t>
            </a:r>
            <a:endParaRPr lang="hr-HR" sz="2000" b="0" i="0" dirty="0">
              <a:solidFill>
                <a:schemeClr val="bg1"/>
              </a:solidFill>
              <a:effectLst/>
              <a:latin typeface="Source Sans Pro" panose="020B0604020202020204" pitchFamily="34" charset="0"/>
            </a:endParaRPr>
          </a:p>
          <a:p>
            <a:endParaRPr lang="hr-HR" sz="2000" dirty="0">
              <a:solidFill>
                <a:schemeClr val="bg1"/>
              </a:solidFill>
            </a:endParaRPr>
          </a:p>
        </p:txBody>
      </p:sp>
      <p:grpSp>
        <p:nvGrpSpPr>
          <p:cNvPr id="3" name="Grupa 2">
            <a:extLst>
              <a:ext uri="{FF2B5EF4-FFF2-40B4-BE49-F238E27FC236}">
                <a16:creationId xmlns:a16="http://schemas.microsoft.com/office/drawing/2014/main" id="{50E9FBFA-D215-4B8B-BFEC-C7B3AE392AA6}"/>
              </a:ext>
            </a:extLst>
          </p:cNvPr>
          <p:cNvGrpSpPr/>
          <p:nvPr/>
        </p:nvGrpSpPr>
        <p:grpSpPr>
          <a:xfrm>
            <a:off x="-1" y="-5648"/>
            <a:ext cx="2345636" cy="3915040"/>
            <a:chOff x="-1" y="-5649"/>
            <a:chExt cx="3137096" cy="5055705"/>
          </a:xfrm>
        </p:grpSpPr>
        <p:sp>
          <p:nvSpPr>
            <p:cNvPr id="4" name="Pravokutnik 3">
              <a:extLst>
                <a:ext uri="{FF2B5EF4-FFF2-40B4-BE49-F238E27FC236}">
                  <a16:creationId xmlns:a16="http://schemas.microsoft.com/office/drawing/2014/main" id="{0E66449B-C985-4D0E-B7FB-E0DB11BE06F9}"/>
                </a:ext>
              </a:extLst>
            </p:cNvPr>
            <p:cNvSpPr/>
            <p:nvPr/>
          </p:nvSpPr>
          <p:spPr>
            <a:xfrm>
              <a:off x="0" y="-5649"/>
              <a:ext cx="3137095" cy="59617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r>
                <a:rPr lang="hr-HR" sz="2400" b="1" dirty="0"/>
                <a:t>Poštarska bajka</a:t>
              </a:r>
              <a:endParaRPr lang="hr-HR" sz="2400" dirty="0"/>
            </a:p>
          </p:txBody>
        </p:sp>
        <p:pic>
          <p:nvPicPr>
            <p:cNvPr id="5" name="Slika 4">
              <a:extLst>
                <a:ext uri="{FF2B5EF4-FFF2-40B4-BE49-F238E27FC236}">
                  <a16:creationId xmlns:a16="http://schemas.microsoft.com/office/drawing/2014/main" id="{347D83D9-E387-48D2-91E4-23FA0C8E48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593740"/>
              <a:ext cx="3137095" cy="2511832"/>
            </a:xfrm>
            <a:prstGeom prst="rect">
              <a:avLst/>
            </a:prstGeom>
          </p:spPr>
        </p:pic>
        <p:pic>
          <p:nvPicPr>
            <p:cNvPr id="6" name="Slika 5">
              <a:extLst>
                <a:ext uri="{FF2B5EF4-FFF2-40B4-BE49-F238E27FC236}">
                  <a16:creationId xmlns:a16="http://schemas.microsoft.com/office/drawing/2014/main" id="{C4D513B8-3D54-43BC-9ADC-F9CE404D84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" y="3100623"/>
              <a:ext cx="3137093" cy="19494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32900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321</Words>
  <Application>Microsoft Office PowerPoint</Application>
  <PresentationFormat>Široki zaslon</PresentationFormat>
  <Paragraphs>59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ff1</vt:lpstr>
      <vt:lpstr>ff7</vt:lpstr>
      <vt:lpstr>Lucida Grande</vt:lpstr>
      <vt:lpstr>Source Sans Pro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Vlado Jandrasek</dc:creator>
  <cp:lastModifiedBy>Vlado Jandrasek</cp:lastModifiedBy>
  <cp:revision>15</cp:revision>
  <dcterms:created xsi:type="dcterms:W3CDTF">2020-03-18T06:53:05Z</dcterms:created>
  <dcterms:modified xsi:type="dcterms:W3CDTF">2020-03-18T10:27:50Z</dcterms:modified>
</cp:coreProperties>
</file>