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9" r:id="rId5"/>
    <p:sldId id="257" r:id="rId6"/>
    <p:sldId id="260" r:id="rId7"/>
    <p:sldId id="258" r:id="rId8"/>
    <p:sldId id="261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6D32E-A8A6-4582-B266-DD7F9D1A43E0}" v="162" dt="2020-04-06T06:58:41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6087A-AC17-4802-AC2B-7262AD114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313E53-7E97-4BF4-87EA-462209BDA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29EC79-2B69-4D93-AC6B-ED00E23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9A510E-1D26-48A9-B51F-965FD376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6EAE16-8CC0-4C75-95D6-78A2A126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40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C51E77-D5ED-42DD-A2BE-C5D1A1E2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4D18C8F-159C-4C49-8DE2-6E55B2198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07192A-6781-45E8-8F03-163D0728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5B341C-F78C-401C-9717-0227F1CA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E7DC3B-B4BF-4FD1-A186-71FC2AAD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94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A57A127-C439-40CA-A917-87916FB43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706E88-AC55-48FF-B64A-932B290D3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0ABD4B-410B-45CD-BEC2-491246F4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A9C230-79EB-4758-94C9-E6036A23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1AE0BD-D288-4116-83EE-78200A9F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75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FBE8D4-6D02-49BF-B12B-E125AA56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513FEC-0665-42E4-8679-218CC092E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E8FA2C-CEF6-48F8-9CCF-7716F1D3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AB440B-0D64-42D3-BF95-F32CC458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B14DA8-A721-403B-8CA4-C83B8CF4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295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9923B-F1A0-4194-A7C6-57F8DC83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A2BA87-8C3A-4D70-979A-1122352C2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9800C0-1F1D-47DB-9CEC-7E2CF205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28FA4E-FD61-4DA3-9A3E-88E9139A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E5A972-B018-4C86-AF41-94EEF5A1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28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6368DE-8368-49F1-9288-95C9B560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CAC1E6-5E72-4B12-A128-8677C6EDE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2BBC752-43AC-4AAB-AE9D-14AC2C0D8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9EC32BA-ED47-4430-9B1E-B9F24093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77B7A55-7884-4ABD-8973-3250E08B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ECEAB0-28E2-4A01-A7AC-2C19EEB5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16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015449-17F2-4615-B40B-8CC1DC10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F101E9-5424-4F56-9443-8FE0B5BD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8E54DF6-6B32-4956-AA66-C1F5EB489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082EDC9-B89F-4C23-9C2F-3C65DFDA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C5CBDA4-3272-4365-A691-6EFACF357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8BEE5ED-7C0D-43DA-A51D-C7E9C127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2EAC342-5E21-4E5D-8E4F-58A11C5F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81D9131-281C-455E-8A15-037856BC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12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494208-6977-433F-BE78-90AFC541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56A48C0-1BF0-4E60-967A-E5E99425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20F4848-2F7F-4B26-8387-B9A54AE0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2AEF9A0-B284-40A0-8EE7-AECF7409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49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BE28252-202F-49EA-A0D6-94875261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906D87F-0A41-43A0-B53E-EC0D368B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8B693AA-5347-4044-96A5-EFAA574A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51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57EC4F-0824-4D36-85B8-A70C9CB3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D190CE-38B5-4984-B4E0-BC431C31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D13219-65CE-4B01-9B56-91A991CC5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A124DC3-3615-4DA2-A1EF-8EA013E0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85C70DB-D9F1-4F25-8DA5-71292316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1067A54-F8E6-448F-A22F-09808817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50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8A9C2-2B63-482D-99FE-A7D27311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D294996-B476-4DB6-B967-430ABC2EE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635A574-4817-40B5-ABAD-E818F4A1C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278F58-299D-4E7C-9FE3-7C16DBAB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408CEC8-20D9-4816-A08A-217EA7CF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BAE5041-91B3-49D4-B03C-DF8FA5F9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4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067987A-8C6A-4BD0-B3B6-068E635A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C43D68-6998-4B5E-A3ED-F20DC145D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AD25E6-81C8-4A56-A317-6D96CCD90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07B3-F00C-4495-8461-56636B517691}" type="datetimeFigureOut">
              <a:rPr lang="hr-HR" smtClean="0"/>
              <a:t>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21D19E-BCC4-4AE9-88AE-E5137A0A8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48C504-FB76-41BE-A0EE-A6C699D20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3979-7D3B-438E-BC4F-492066EFC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84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458068/matematika/2-razred-mno%c5%beenje-i-dijeljenje-brojem-4-bojan-ili%c4%8di%c4%87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ordwall.net/hr/resource/445281/matematika/mno%c5%beenje-i-dijeljenje-br-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hr/resource/429204/matematika/mno%c5%beenje-i-dijeljenje-br-10" TargetMode="External"/><Relationship Id="rId5" Type="http://schemas.openxmlformats.org/officeDocument/2006/relationships/hyperlink" Target="https://wordwall.net/hr/resource/1036377/matematika/mno%c5%beenje-i-dijeljenje-brojem-5" TargetMode="External"/><Relationship Id="rId4" Type="http://schemas.openxmlformats.org/officeDocument/2006/relationships/hyperlink" Target="https://wordwall.net/hr/resource/861353/matematika/mno%c5%beenje-i-dijeljenje-s-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ew.genial.ly/5e8aa1c459ee3c0df4205a63/game-sretan-uskrs-kviz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36DAB03F-246C-4B51-990F-637B1B3E6291}"/>
              </a:ext>
            </a:extLst>
          </p:cNvPr>
          <p:cNvGrpSpPr>
            <a:grpSpLocks/>
          </p:cNvGrpSpPr>
          <p:nvPr/>
        </p:nvGrpSpPr>
        <p:grpSpPr bwMode="auto">
          <a:xfrm>
            <a:off x="5085641" y="1003277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267FF7B3-B7B7-445C-99CB-C4B011384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444BB508-C6D9-42D1-AA04-A42C456C3F79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74AE3B6B-823E-42A1-AC7E-70C0265B4973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6036EE6E-70A3-4603-A707-DC89E6E2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341" y="1499365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A1E0AAE-A634-4597-90B8-749EE8FD2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6" y="1442887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2FFDD55-B209-4D83-A485-FAF3B6DF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08077521-44E2-4CCE-9C61-D8F7176D418E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709B5E93-90A8-4099-8793-7405151C21C5}"/>
              </a:ext>
            </a:extLst>
          </p:cNvPr>
          <p:cNvSpPr/>
          <p:nvPr/>
        </p:nvSpPr>
        <p:spPr>
          <a:xfrm rot="19323668">
            <a:off x="7320159" y="2621078"/>
            <a:ext cx="364191" cy="24187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40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B279F221-FBBE-4784-84C6-8AE3F1057C55}"/>
              </a:ext>
            </a:extLst>
          </p:cNvPr>
          <p:cNvSpPr/>
          <p:nvPr/>
        </p:nvSpPr>
        <p:spPr>
          <a:xfrm>
            <a:off x="29976" y="2253510"/>
            <a:ext cx="9558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https://wordwall.net/hr/resource/445281/matematika/mno%c5%beenje-i-dijeljenje-br-3</a:t>
            </a:r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25AB369-D8AD-45B1-B174-A160E42BF071}"/>
              </a:ext>
            </a:extLst>
          </p:cNvPr>
          <p:cNvSpPr/>
          <p:nvPr/>
        </p:nvSpPr>
        <p:spPr>
          <a:xfrm>
            <a:off x="29976" y="3425189"/>
            <a:ext cx="11317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https://wordwall.net/hr/resource/458068/matematika/2-razred-mno%c5%beenje-i-dijeljenje-brojem-4-bojan-ili%c4%8di%c4%87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E863B8E-CD81-4DD7-9C4D-EC1352CBD8ED}"/>
              </a:ext>
            </a:extLst>
          </p:cNvPr>
          <p:cNvSpPr/>
          <p:nvPr/>
        </p:nvSpPr>
        <p:spPr>
          <a:xfrm>
            <a:off x="0" y="7546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4"/>
              </a:rPr>
              <a:t>https://wordwall.net/hr/resource/861353/matematika/mno%c5%beenje-i-dijeljenje-s-2</a:t>
            </a:r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F00EA16-2FEE-4E9B-820A-824C3FB0CB5B}"/>
              </a:ext>
            </a:extLst>
          </p:cNvPr>
          <p:cNvSpPr/>
          <p:nvPr/>
        </p:nvSpPr>
        <p:spPr>
          <a:xfrm>
            <a:off x="41008" y="5002293"/>
            <a:ext cx="1047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https://wordwall.net/hr/resource/1036377/matematika/mno%c5%beenje-i-dijeljenje-brojem-5</a:t>
            </a:r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E662D496-A25A-4333-B0EF-F4288A47A875}"/>
              </a:ext>
            </a:extLst>
          </p:cNvPr>
          <p:cNvSpPr/>
          <p:nvPr/>
        </p:nvSpPr>
        <p:spPr>
          <a:xfrm>
            <a:off x="29976" y="6272801"/>
            <a:ext cx="10038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6"/>
              </a:rPr>
              <a:t>https://wordwall.net/hr/resource/429204/matematika/mno%c5%beenje-i-dijeljenje-br-10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DAD0E5A-2614-4077-B291-939DDC3713A9}"/>
              </a:ext>
            </a:extLst>
          </p:cNvPr>
          <p:cNvSpPr txBox="1"/>
          <p:nvPr/>
        </p:nvSpPr>
        <p:spPr>
          <a:xfrm>
            <a:off x="0" y="162900"/>
            <a:ext cx="397429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Množenje i dijeljenje brojem 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05B5596-C70C-4FF2-A1DA-082E69984F04}"/>
              </a:ext>
            </a:extLst>
          </p:cNvPr>
          <p:cNvSpPr txBox="1"/>
          <p:nvPr/>
        </p:nvSpPr>
        <p:spPr>
          <a:xfrm>
            <a:off x="29976" y="1627913"/>
            <a:ext cx="397429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Množenje i dijeljenje brojem 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F6437A7-717D-4C23-B933-1641ACF77460}"/>
              </a:ext>
            </a:extLst>
          </p:cNvPr>
          <p:cNvSpPr txBox="1"/>
          <p:nvPr/>
        </p:nvSpPr>
        <p:spPr>
          <a:xfrm>
            <a:off x="29976" y="2868736"/>
            <a:ext cx="397429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Množenje i dijeljenje brojem 4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067BC9D-4CC3-4077-A9D9-4E1D391F8979}"/>
              </a:ext>
            </a:extLst>
          </p:cNvPr>
          <p:cNvSpPr txBox="1"/>
          <p:nvPr/>
        </p:nvSpPr>
        <p:spPr>
          <a:xfrm>
            <a:off x="29976" y="4381382"/>
            <a:ext cx="397429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Množenje i dijeljenje brojem 5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97834B9-6E8E-443E-8225-77F4CC11AE21}"/>
              </a:ext>
            </a:extLst>
          </p:cNvPr>
          <p:cNvSpPr txBox="1"/>
          <p:nvPr/>
        </p:nvSpPr>
        <p:spPr>
          <a:xfrm>
            <a:off x="88393" y="5641239"/>
            <a:ext cx="412978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Množenje i dijeljenje brojem 10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8A76C7A0-46F1-4FB0-A0A1-EF095DB3638B}"/>
              </a:ext>
            </a:extLst>
          </p:cNvPr>
          <p:cNvGrpSpPr/>
          <p:nvPr/>
        </p:nvGrpSpPr>
        <p:grpSpPr>
          <a:xfrm flipH="1">
            <a:off x="6370821" y="276980"/>
            <a:ext cx="5438930" cy="2900742"/>
            <a:chOff x="139355" y="2659959"/>
            <a:chExt cx="8679580" cy="4163823"/>
          </a:xfrm>
        </p:grpSpPr>
        <p:pic>
          <p:nvPicPr>
            <p:cNvPr id="16" name="Slika 15">
              <a:extLst>
                <a:ext uri="{FF2B5EF4-FFF2-40B4-BE49-F238E27FC236}">
                  <a16:creationId xmlns:a16="http://schemas.microsoft.com/office/drawing/2014/main" id="{C641BBD2-847F-4830-B60E-833B6142D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355" y="4269479"/>
              <a:ext cx="3013901" cy="2554303"/>
            </a:xfrm>
            <a:prstGeom prst="rect">
              <a:avLst/>
            </a:prstGeom>
          </p:spPr>
        </p:pic>
        <p:sp>
          <p:nvSpPr>
            <p:cNvPr id="17" name="Oblačić za govor: ovalni 16">
              <a:extLst>
                <a:ext uri="{FF2B5EF4-FFF2-40B4-BE49-F238E27FC236}">
                  <a16:creationId xmlns:a16="http://schemas.microsoft.com/office/drawing/2014/main" id="{2BE088F4-A2DE-4201-9A05-BD14F96567B6}"/>
                </a:ext>
              </a:extLst>
            </p:cNvPr>
            <p:cNvSpPr/>
            <p:nvPr/>
          </p:nvSpPr>
          <p:spPr>
            <a:xfrm>
              <a:off x="2270715" y="2659959"/>
              <a:ext cx="6548220" cy="2209147"/>
            </a:xfrm>
            <a:prstGeom prst="wedgeEllipseCallout">
              <a:avLst>
                <a:gd name="adj1" fmla="val -50648"/>
                <a:gd name="adj2" fmla="val 379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9106D31-44DD-4E94-8434-0159D7A78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110" y="2903035"/>
              <a:ext cx="5387427" cy="172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Klikom na poveznicu </a:t>
              </a:r>
            </a:p>
            <a:p>
              <a:pPr eaLnBrk="1" hangingPunct="1"/>
              <a:r>
                <a:rPr lang="hr-HR" altLang="sr-Latn-R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odaberite broj koji ćete množiti i dijeliti.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7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EA0CED2A-6FBE-42E0-9747-2060949FDF78}"/>
              </a:ext>
            </a:extLst>
          </p:cNvPr>
          <p:cNvGrpSpPr/>
          <p:nvPr/>
        </p:nvGrpSpPr>
        <p:grpSpPr>
          <a:xfrm>
            <a:off x="0" y="0"/>
            <a:ext cx="7951304" cy="1888228"/>
            <a:chOff x="0" y="0"/>
            <a:chExt cx="7951304" cy="1888228"/>
          </a:xfrm>
        </p:grpSpPr>
        <p:sp>
          <p:nvSpPr>
            <p:cNvPr id="3" name="Dijagram toka: Ručni unos 2">
              <a:extLst>
                <a:ext uri="{FF2B5EF4-FFF2-40B4-BE49-F238E27FC236}">
                  <a16:creationId xmlns:a16="http://schemas.microsoft.com/office/drawing/2014/main" id="{1D04CF18-7755-44C4-89D1-F341ECCBD539}"/>
                </a:ext>
              </a:extLst>
            </p:cNvPr>
            <p:cNvSpPr/>
            <p:nvPr/>
          </p:nvSpPr>
          <p:spPr>
            <a:xfrm>
              <a:off x="1183485" y="196505"/>
              <a:ext cx="6767819" cy="1691723"/>
            </a:xfrm>
            <a:prstGeom prst="flowChartManualInput">
              <a:avLst/>
            </a:prstGeom>
            <a:solidFill>
              <a:srgbClr val="99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200" dirty="0">
                  <a:solidFill>
                    <a:schemeClr val="bg1"/>
                  </a:solidFill>
                </a:rPr>
                <a:t>Priroda i društvo</a:t>
              </a:r>
            </a:p>
          </p:txBody>
        </p:sp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F9819523-0D26-47A4-B774-7A51D0A4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384696" cy="1294158"/>
            </a:xfrm>
            <a:prstGeom prst="rect">
              <a:avLst/>
            </a:prstGeom>
          </p:spPr>
        </p:pic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id="{3F036894-A568-44A8-8DB6-162641697899}"/>
              </a:ext>
            </a:extLst>
          </p:cNvPr>
          <p:cNvSpPr txBox="1"/>
          <p:nvPr/>
        </p:nvSpPr>
        <p:spPr>
          <a:xfrm>
            <a:off x="3269603" y="2255988"/>
            <a:ext cx="259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Uskrs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02B270DA-8B39-4EBA-83D1-7DD9442B8A0B}"/>
              </a:ext>
            </a:extLst>
          </p:cNvPr>
          <p:cNvGrpSpPr/>
          <p:nvPr/>
        </p:nvGrpSpPr>
        <p:grpSpPr>
          <a:xfrm>
            <a:off x="4325956" y="2856153"/>
            <a:ext cx="5716666" cy="3654259"/>
            <a:chOff x="139355" y="1578335"/>
            <a:chExt cx="6167767" cy="5245447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7FEF859B-87D5-4940-AC87-D95A53CCB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355" y="4269479"/>
              <a:ext cx="3013901" cy="2554303"/>
            </a:xfrm>
            <a:prstGeom prst="rect">
              <a:avLst/>
            </a:prstGeom>
          </p:spPr>
        </p:pic>
        <p:sp>
          <p:nvSpPr>
            <p:cNvPr id="8" name="Oblačić za govor: ovalni 7">
              <a:extLst>
                <a:ext uri="{FF2B5EF4-FFF2-40B4-BE49-F238E27FC236}">
                  <a16:creationId xmlns:a16="http://schemas.microsoft.com/office/drawing/2014/main" id="{E148A51F-52E7-4B5F-8052-7866E005F6E8}"/>
                </a:ext>
              </a:extLst>
            </p:cNvPr>
            <p:cNvSpPr/>
            <p:nvPr/>
          </p:nvSpPr>
          <p:spPr>
            <a:xfrm>
              <a:off x="1925079" y="1578335"/>
              <a:ext cx="4257008" cy="3290771"/>
            </a:xfrm>
            <a:prstGeom prst="wedgeEllipseCallout">
              <a:avLst>
                <a:gd name="adj1" fmla="val -50648"/>
                <a:gd name="adj2" fmla="val 379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F26A29F1-40AE-487D-95D6-59B7A0EE0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751" y="2016336"/>
              <a:ext cx="3911371" cy="225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Pročitaj tekst u udžbeniku na 116. i 117. stranici.</a:t>
              </a:r>
            </a:p>
            <a:p>
              <a:pPr eaLnBrk="1" hangingPunct="1"/>
              <a:r>
                <a:rPr lang="hr-HR" altLang="sr-Latn-R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Riješi RB na 109. str.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7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530B43F-4E23-45BA-99B0-C77A927F02B9}"/>
              </a:ext>
            </a:extLst>
          </p:cNvPr>
          <p:cNvGrpSpPr/>
          <p:nvPr/>
        </p:nvGrpSpPr>
        <p:grpSpPr>
          <a:xfrm>
            <a:off x="662609" y="1132933"/>
            <a:ext cx="8521146" cy="4472736"/>
            <a:chOff x="139355" y="2644515"/>
            <a:chExt cx="8679579" cy="4179267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A9E70CE9-ED7E-4AB4-ACE9-0216CA48F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55" y="4269479"/>
              <a:ext cx="3013901" cy="2554303"/>
            </a:xfrm>
            <a:prstGeom prst="rect">
              <a:avLst/>
            </a:prstGeom>
          </p:spPr>
        </p:pic>
        <p:sp>
          <p:nvSpPr>
            <p:cNvPr id="4" name="Oblačić za govor: ovalni 3">
              <a:extLst>
                <a:ext uri="{FF2B5EF4-FFF2-40B4-BE49-F238E27FC236}">
                  <a16:creationId xmlns:a16="http://schemas.microsoft.com/office/drawing/2014/main" id="{8A3A97DB-FB79-4192-B1EB-4F96064BC420}"/>
                </a:ext>
              </a:extLst>
            </p:cNvPr>
            <p:cNvSpPr/>
            <p:nvPr/>
          </p:nvSpPr>
          <p:spPr>
            <a:xfrm>
              <a:off x="2270714" y="2644515"/>
              <a:ext cx="6548220" cy="2209147"/>
            </a:xfrm>
            <a:prstGeom prst="wedgeEllipseCallout">
              <a:avLst>
                <a:gd name="adj1" fmla="val -50648"/>
                <a:gd name="adj2" fmla="val 379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5400" dirty="0"/>
                <a:t>Dragi moji, to je sve za danas! </a:t>
              </a:r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4576EFFF-4EDC-44D0-9729-C448D0948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3836" y="3249032"/>
              <a:ext cx="5381977" cy="43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8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65B166A7-2C85-4B1C-BEB9-74A2EF3950D3}"/>
              </a:ext>
            </a:extLst>
          </p:cNvPr>
          <p:cNvGrpSpPr/>
          <p:nvPr/>
        </p:nvGrpSpPr>
        <p:grpSpPr>
          <a:xfrm>
            <a:off x="317035" y="96199"/>
            <a:ext cx="8826965" cy="2408461"/>
            <a:chOff x="485281" y="29833"/>
            <a:chExt cx="8088876" cy="1977058"/>
          </a:xfrm>
        </p:grpSpPr>
        <p:sp>
          <p:nvSpPr>
            <p:cNvPr id="3" name="Dijagram toka: Ručni unos 2">
              <a:extLst>
                <a:ext uri="{FF2B5EF4-FFF2-40B4-BE49-F238E27FC236}">
                  <a16:creationId xmlns:a16="http://schemas.microsoft.com/office/drawing/2014/main" id="{0672CAAD-6ECE-4B1C-B6D9-498E31E04C65}"/>
                </a:ext>
              </a:extLst>
            </p:cNvPr>
            <p:cNvSpPr/>
            <p:nvPr/>
          </p:nvSpPr>
          <p:spPr>
            <a:xfrm>
              <a:off x="1528368" y="29833"/>
              <a:ext cx="7045789" cy="1438566"/>
            </a:xfrm>
            <a:prstGeom prst="flowChartManualIn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TekstniOkvir 3">
              <a:extLst>
                <a:ext uri="{FF2B5EF4-FFF2-40B4-BE49-F238E27FC236}">
                  <a16:creationId xmlns:a16="http://schemas.microsoft.com/office/drawing/2014/main" id="{15E68F19-00F9-464E-B95A-8813C4D3FF8E}"/>
                </a:ext>
              </a:extLst>
            </p:cNvPr>
            <p:cNvSpPr txBox="1"/>
            <p:nvPr/>
          </p:nvSpPr>
          <p:spPr>
            <a:xfrm>
              <a:off x="2133277" y="191886"/>
              <a:ext cx="6066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2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Hrvatski jezik</a:t>
              </a:r>
            </a:p>
          </p:txBody>
        </p:sp>
        <p:pic>
          <p:nvPicPr>
            <p:cNvPr id="5" name="Picture 2" descr="Slikovni rezultat za zlatna vrata 2">
              <a:extLst>
                <a:ext uri="{FF2B5EF4-FFF2-40B4-BE49-F238E27FC236}">
                  <a16:creationId xmlns:a16="http://schemas.microsoft.com/office/drawing/2014/main" id="{46379D27-6D81-4E08-9A10-C8C5E4554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7102">
              <a:off x="485281" y="140639"/>
              <a:ext cx="1382841" cy="1866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997E1E7D-5586-44F2-8D92-6C8666E0621D}"/>
              </a:ext>
            </a:extLst>
          </p:cNvPr>
          <p:cNvSpPr txBox="1"/>
          <p:nvPr/>
        </p:nvSpPr>
        <p:spPr>
          <a:xfrm>
            <a:off x="4209761" y="2851818"/>
            <a:ext cx="47367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Sretan Uskrs!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269BB12-4479-432F-9438-46434260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31" y="3828583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2B75C5C-BC8C-4F82-BD5B-7A6FCEF39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15112"/>
            <a:ext cx="10185552" cy="324657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FE1E3BF-60C4-4B13-9399-7A041373331A}"/>
              </a:ext>
            </a:extLst>
          </p:cNvPr>
          <p:cNvSpPr txBox="1"/>
          <p:nvPr/>
        </p:nvSpPr>
        <p:spPr>
          <a:xfrm>
            <a:off x="4228469" y="-8368"/>
            <a:ext cx="3735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rgbClr val="D20055"/>
                </a:solidFill>
              </a:rPr>
              <a:t>SRETAN USKRS!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E9077D8-298A-489B-8772-B89750CBD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206" y="3642501"/>
            <a:ext cx="3597142" cy="28960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C45D877-DD05-485E-B318-0EEFA7B0F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158" y="3604397"/>
            <a:ext cx="3591426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749A447C-AD05-462C-9C3A-61B42F703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52"/>
            <a:ext cx="12174649" cy="539190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20FF882-35B3-44BF-8A37-53148822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2065" y="1111208"/>
            <a:ext cx="10151257" cy="2240593"/>
          </a:xfrm>
          <a:prstGeom prst="rect">
            <a:avLst/>
          </a:prstGeom>
        </p:spPr>
      </p:pic>
      <p:pic>
        <p:nvPicPr>
          <p:cNvPr id="1026" name="Picture 2" descr="Bilo kuda, rotkvica svuda!">
            <a:extLst>
              <a:ext uri="{FF2B5EF4-FFF2-40B4-BE49-F238E27FC236}">
                <a16:creationId xmlns:a16="http://schemas.microsoft.com/office/drawing/2014/main" id="{1FBC1436-BF08-4F17-A39C-145CA0CAB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8" y="4744297"/>
            <a:ext cx="3025867" cy="21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2A5A0DA-6FE9-4AFE-BD43-FFD212A8C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735" y="4887265"/>
            <a:ext cx="2384326" cy="14902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83E96F-5DCC-4897-82A6-8A794F365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061" y="4342866"/>
            <a:ext cx="3992136" cy="25249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B28E47-3566-4163-AA26-2CC718285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0197" y="41163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3E5986D-2BF5-421B-84DF-E29C41E5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18" y="3159089"/>
            <a:ext cx="9991214" cy="265213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EB3C19B-AF42-4925-A995-06E81E5AB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578" y="317769"/>
            <a:ext cx="3062551" cy="37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4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E4C3D4C-ED4C-4234-B977-0E21F8E52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676" y="1411323"/>
            <a:ext cx="10002646" cy="4035353"/>
          </a:xfrm>
          <a:prstGeom prst="rect">
            <a:avLst/>
          </a:prstGeom>
        </p:spPr>
      </p:pic>
      <p:sp>
        <p:nvSpPr>
          <p:cNvPr id="5" name="Srce 4">
            <a:extLst>
              <a:ext uri="{FF2B5EF4-FFF2-40B4-BE49-F238E27FC236}">
                <a16:creationId xmlns:a16="http://schemas.microsoft.com/office/drawing/2014/main" id="{1AC0D63C-A753-40EC-8A8D-99CF4DFB23CA}"/>
              </a:ext>
            </a:extLst>
          </p:cNvPr>
          <p:cNvSpPr/>
          <p:nvPr/>
        </p:nvSpPr>
        <p:spPr>
          <a:xfrm>
            <a:off x="2011578" y="0"/>
            <a:ext cx="8168843" cy="6858000"/>
          </a:xfrm>
          <a:prstGeom prst="hear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82EE45D-98E1-4F8C-82B9-864248C09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72" y="173083"/>
            <a:ext cx="9956920" cy="230918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988F21C-EB98-4B10-A10E-C50E52A78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83" y="1685390"/>
            <a:ext cx="7465017" cy="517261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389F925-647B-4063-9BA1-B28724682EB9}"/>
              </a:ext>
            </a:extLst>
          </p:cNvPr>
          <p:cNvSpPr txBox="1"/>
          <p:nvPr/>
        </p:nvSpPr>
        <p:spPr>
          <a:xfrm>
            <a:off x="3579112" y="2482266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D20055"/>
                </a:solidFill>
              </a:rPr>
              <a:t>Sanja Pilić</a:t>
            </a:r>
          </a:p>
        </p:txBody>
      </p:sp>
    </p:spTree>
    <p:extLst>
      <p:ext uri="{BB962C8B-B14F-4D97-AF65-F5344CB8AC3E}">
        <p14:creationId xmlns:p14="http://schemas.microsoft.com/office/powerpoint/2010/main" val="34309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hlinkClick r:id="rId2"/>
            <a:extLst>
              <a:ext uri="{FF2B5EF4-FFF2-40B4-BE49-F238E27FC236}">
                <a16:creationId xmlns:a16="http://schemas.microsoft.com/office/drawing/2014/main" id="{D23DDB91-1952-4DE4-9550-2C360D8BCDA1}"/>
              </a:ext>
            </a:extLst>
          </p:cNvPr>
          <p:cNvSpPr/>
          <p:nvPr/>
        </p:nvSpPr>
        <p:spPr>
          <a:xfrm>
            <a:off x="628157" y="1630420"/>
            <a:ext cx="8490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Roboto-Numerals"/>
                <a:hlinkClick r:id="rId2"/>
              </a:rPr>
              <a:t>https://view.genial.ly/5e8aa1c459ee3c0df4205a63/game-sretan-uskrs-kviz</a:t>
            </a:r>
            <a:endParaRPr lang="hr-HR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27ECBB9E-E9CB-4BDB-9638-9C3A2586BF30}"/>
              </a:ext>
            </a:extLst>
          </p:cNvPr>
          <p:cNvGrpSpPr/>
          <p:nvPr/>
        </p:nvGrpSpPr>
        <p:grpSpPr>
          <a:xfrm flipH="1">
            <a:off x="3987383" y="2713219"/>
            <a:ext cx="5903627" cy="3327624"/>
            <a:chOff x="139355" y="2659959"/>
            <a:chExt cx="8679580" cy="4163823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638311D6-8FA8-48B7-9F2F-35EB2CD4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355" y="4269479"/>
              <a:ext cx="3013901" cy="2554303"/>
            </a:xfrm>
            <a:prstGeom prst="rect">
              <a:avLst/>
            </a:prstGeom>
          </p:spPr>
        </p:pic>
        <p:sp>
          <p:nvSpPr>
            <p:cNvPr id="6" name="Oblačić za govor: ovalni 5">
              <a:extLst>
                <a:ext uri="{FF2B5EF4-FFF2-40B4-BE49-F238E27FC236}">
                  <a16:creationId xmlns:a16="http://schemas.microsoft.com/office/drawing/2014/main" id="{D782278C-B9E8-4035-8DC9-48A48A05750A}"/>
                </a:ext>
              </a:extLst>
            </p:cNvPr>
            <p:cNvSpPr/>
            <p:nvPr/>
          </p:nvSpPr>
          <p:spPr>
            <a:xfrm>
              <a:off x="2270715" y="2659959"/>
              <a:ext cx="6548220" cy="2209147"/>
            </a:xfrm>
            <a:prstGeom prst="wedgeEllipseCallout">
              <a:avLst>
                <a:gd name="adj1" fmla="val -50648"/>
                <a:gd name="adj2" fmla="val 379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1B1C2AF0-06EC-4839-8CD7-49ABD2AD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113" y="2903035"/>
              <a:ext cx="5381977" cy="150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Odigraj kviz koji sam ti pripremio i provjeri koliko razumiješ pročitani tekst!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4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C19F26CE-2FC1-4C0A-84C5-36CA68626536}"/>
              </a:ext>
            </a:extLst>
          </p:cNvPr>
          <p:cNvGrpSpPr/>
          <p:nvPr/>
        </p:nvGrpSpPr>
        <p:grpSpPr>
          <a:xfrm>
            <a:off x="0" y="0"/>
            <a:ext cx="9812954" cy="2029108"/>
            <a:chOff x="1282676" y="131861"/>
            <a:chExt cx="9812954" cy="2029108"/>
          </a:xfrm>
        </p:grpSpPr>
        <p:sp>
          <p:nvSpPr>
            <p:cNvPr id="3" name="Dijagram toka: Ručni unos 2">
              <a:extLst>
                <a:ext uri="{FF2B5EF4-FFF2-40B4-BE49-F238E27FC236}">
                  <a16:creationId xmlns:a16="http://schemas.microsoft.com/office/drawing/2014/main" id="{90F3CC0A-FF74-4412-A5A8-76436F2DE8DD}"/>
                </a:ext>
              </a:extLst>
            </p:cNvPr>
            <p:cNvSpPr/>
            <p:nvPr/>
          </p:nvSpPr>
          <p:spPr>
            <a:xfrm>
              <a:off x="2797791" y="191072"/>
              <a:ext cx="8297839" cy="1910686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CCFCC977-D590-418B-BDBB-9B1EE50E5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2676" y="131861"/>
              <a:ext cx="2067213" cy="2029108"/>
            </a:xfrm>
            <a:prstGeom prst="rect">
              <a:avLst/>
            </a:prstGeom>
          </p:spPr>
        </p:pic>
        <p:sp>
          <p:nvSpPr>
            <p:cNvPr id="5" name="TekstniOkvir 4">
              <a:extLst>
                <a:ext uri="{FF2B5EF4-FFF2-40B4-BE49-F238E27FC236}">
                  <a16:creationId xmlns:a16="http://schemas.microsoft.com/office/drawing/2014/main" id="{3F51BA6B-2246-4FD4-B946-873DF6F1851A}"/>
                </a:ext>
              </a:extLst>
            </p:cNvPr>
            <p:cNvSpPr txBox="1"/>
            <p:nvPr/>
          </p:nvSpPr>
          <p:spPr>
            <a:xfrm>
              <a:off x="3309936" y="482351"/>
              <a:ext cx="759938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8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MATEMATIKA</a:t>
              </a:r>
            </a:p>
          </p:txBody>
        </p:sp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F4693908-2543-4C26-8639-EB958D054E56}"/>
              </a:ext>
            </a:extLst>
          </p:cNvPr>
          <p:cNvSpPr txBox="1"/>
          <p:nvPr/>
        </p:nvSpPr>
        <p:spPr>
          <a:xfrm>
            <a:off x="885336" y="2471403"/>
            <a:ext cx="10169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Množenje i dijeljenje - ponavljanje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29BFBB58-E739-4098-9F39-2F7028F520E6}"/>
              </a:ext>
            </a:extLst>
          </p:cNvPr>
          <p:cNvGrpSpPr/>
          <p:nvPr/>
        </p:nvGrpSpPr>
        <p:grpSpPr>
          <a:xfrm>
            <a:off x="1839243" y="3606768"/>
            <a:ext cx="5700809" cy="2900742"/>
            <a:chOff x="139355" y="2659959"/>
            <a:chExt cx="8679580" cy="4163823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DF3FF093-0BAC-4DAF-AC5A-4ACE38C2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355" y="4269479"/>
              <a:ext cx="3013901" cy="2554303"/>
            </a:xfrm>
            <a:prstGeom prst="rect">
              <a:avLst/>
            </a:prstGeom>
          </p:spPr>
        </p:pic>
        <p:sp>
          <p:nvSpPr>
            <p:cNvPr id="9" name="Oblačić za govor: ovalni 8">
              <a:extLst>
                <a:ext uri="{FF2B5EF4-FFF2-40B4-BE49-F238E27FC236}">
                  <a16:creationId xmlns:a16="http://schemas.microsoft.com/office/drawing/2014/main" id="{C49F42ED-B863-44F3-8833-FBEBBC1F8B35}"/>
                </a:ext>
              </a:extLst>
            </p:cNvPr>
            <p:cNvSpPr/>
            <p:nvPr/>
          </p:nvSpPr>
          <p:spPr>
            <a:xfrm>
              <a:off x="2270715" y="2659959"/>
              <a:ext cx="6548220" cy="2209147"/>
            </a:xfrm>
            <a:prstGeom prst="wedgeEllipseCallout">
              <a:avLst>
                <a:gd name="adj1" fmla="val -50648"/>
                <a:gd name="adj2" fmla="val 379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14A085F6-1DD4-4598-9CA9-B79FBE8F6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110" y="2903035"/>
              <a:ext cx="5387427" cy="172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Kao što ste već pročitali, ovaj tjedan ponavljamo</a:t>
              </a:r>
            </a:p>
            <a:p>
              <a:pPr eaLnBrk="1" hangingPunct="1"/>
              <a:r>
                <a:rPr lang="hr-HR" altLang="sr-Latn-R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igrajući se!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6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230</Words>
  <Application>Microsoft Office PowerPoint</Application>
  <PresentationFormat>Široki zaslon</PresentationFormat>
  <Paragraphs>29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Roboto-Numerals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8</cp:revision>
  <dcterms:created xsi:type="dcterms:W3CDTF">2020-04-05T18:05:56Z</dcterms:created>
  <dcterms:modified xsi:type="dcterms:W3CDTF">2020-04-06T07:01:30Z</dcterms:modified>
</cp:coreProperties>
</file>