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6CAF86-79F2-4810-992F-21930AD18EF1}" type="datetimeFigureOut">
              <a:rPr lang="hr-HR" smtClean="0"/>
              <a:pPr/>
              <a:t>15.5.2015.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C8EE11-5EDB-4763-8B6E-3D17CCF7ED32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8EE11-5EDB-4763-8B6E-3D17CCF7ED32}" type="slidenum">
              <a:rPr lang="hr-HR" smtClean="0"/>
              <a:pPr/>
              <a:t>8</a:t>
            </a:fld>
            <a:endParaRPr lang="hr-H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834EC11-A51C-478E-BE91-4350B4F64ACF}" type="datetimeFigureOut">
              <a:rPr lang="hr-HR" smtClean="0"/>
              <a:pPr/>
              <a:t>15.5.2015.</a:t>
            </a:fld>
            <a:endParaRPr lang="hr-H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hr-H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44A5536D-CAED-4BEA-AE64-FF53D030349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4EC11-A51C-478E-BE91-4350B4F64ACF}" type="datetimeFigureOut">
              <a:rPr lang="hr-HR" smtClean="0"/>
              <a:pPr/>
              <a:t>15.5.2015.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5536D-CAED-4BEA-AE64-FF53D030349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4EC11-A51C-478E-BE91-4350B4F64ACF}" type="datetimeFigureOut">
              <a:rPr lang="hr-HR" smtClean="0"/>
              <a:pPr/>
              <a:t>15.5.2015.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5536D-CAED-4BEA-AE64-FF53D030349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834EC11-A51C-478E-BE91-4350B4F64ACF}" type="datetimeFigureOut">
              <a:rPr lang="hr-HR" smtClean="0"/>
              <a:pPr/>
              <a:t>15.5.2015.</a:t>
            </a:fld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4A5536D-CAED-4BEA-AE64-FF53D0303496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834EC11-A51C-478E-BE91-4350B4F64ACF}" type="datetimeFigureOut">
              <a:rPr lang="hr-HR" smtClean="0"/>
              <a:pPr/>
              <a:t>15.5.2015.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hr-H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44A5536D-CAED-4BEA-AE64-FF53D030349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4EC11-A51C-478E-BE91-4350B4F64ACF}" type="datetimeFigureOut">
              <a:rPr lang="hr-HR" smtClean="0"/>
              <a:pPr/>
              <a:t>15.5.2015.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5536D-CAED-4BEA-AE64-FF53D0303496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4EC11-A51C-478E-BE91-4350B4F64ACF}" type="datetimeFigureOut">
              <a:rPr lang="hr-HR" smtClean="0"/>
              <a:pPr/>
              <a:t>15.5.2015.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5536D-CAED-4BEA-AE64-FF53D0303496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834EC11-A51C-478E-BE91-4350B4F64ACF}" type="datetimeFigureOut">
              <a:rPr lang="hr-HR" smtClean="0"/>
              <a:pPr/>
              <a:t>15.5.2015.</a:t>
            </a:fld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4A5536D-CAED-4BEA-AE64-FF53D0303496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4EC11-A51C-478E-BE91-4350B4F64ACF}" type="datetimeFigureOut">
              <a:rPr lang="hr-HR" smtClean="0"/>
              <a:pPr/>
              <a:t>15.5.2015.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5536D-CAED-4BEA-AE64-FF53D030349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834EC11-A51C-478E-BE91-4350B4F64ACF}" type="datetimeFigureOut">
              <a:rPr lang="hr-HR" smtClean="0"/>
              <a:pPr/>
              <a:t>15.5.2015.</a:t>
            </a:fld>
            <a:endParaRPr lang="hr-H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4A5536D-CAED-4BEA-AE64-FF53D0303496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834EC11-A51C-478E-BE91-4350B4F64ACF}" type="datetimeFigureOut">
              <a:rPr lang="hr-HR" smtClean="0"/>
              <a:pPr/>
              <a:t>15.5.2015.</a:t>
            </a:fld>
            <a:endParaRPr lang="hr-H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4A5536D-CAED-4BEA-AE64-FF53D0303496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834EC11-A51C-478E-BE91-4350B4F64ACF}" type="datetimeFigureOut">
              <a:rPr lang="hr-HR" smtClean="0"/>
              <a:pPr/>
              <a:t>15.5.2015.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4A5536D-CAED-4BEA-AE64-FF53D0303496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hr/imgres?imgurl=http://www.adventisti.info/virovitica/Isus%20i%20janje.jpg&amp;imgrefurl=http://www.adventisti.info/virovitica/new_page_17.htm&amp;h=498&amp;w=350&amp;tbnid=IM0xh5qMUhjY3M:&amp;zoom=1&amp;docid=ktYxPu1Vulb16M&amp;ei=nHxTVeazLoWssAH7qoCwBA&amp;tbm=isch&amp;ved=0CCkQMygQMBA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hyperlink" Target="http://www.google.hr/imgres?imgurl=http://i105.photobucket.com/albums/m202/anunnaki_2006/JESUITS/Ihs.gif&amp;imgrefurl=http://z11.invisionfree.com/They_Lurk/ar/t16.htm&amp;h=516&amp;w=528&amp;tbnid=wpBtMF2JBD73FM:&amp;zoom=1&amp;docid=kt1pLimbKd36tM&amp;ei=8HxTVYC5LIHSsAGzrYGoBA&amp;tbm=isch&amp;ved=0CDUQMygTMBM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6.jpeg"/><Relationship Id="rId2" Type="http://schemas.openxmlformats.org/officeDocument/2006/relationships/hyperlink" Target="http://www.google.hr/imgres?imgurl=http://www.catholicshopusa.com/images/bls/f8046.jpg&amp;imgrefurl=http://www.catholicshopusa.com/church-goods/statues-nativities/inri-for-corpus-p-110454.html&amp;h=500&amp;w=500&amp;tbnid=IVSqJIeW4rHvVM:&amp;zoom=1&amp;docid=WrQyX2hy4lDjyM&amp;ei=Zn1TVejBPMKVsgGpmIHwBA&amp;tbm=isch&amp;ved=0CDYQMygLMA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hr/imgres?imgurl=http://www.bastabalkana.com/wp-content/uploads/2011/03/Bela-golubica-i-Nikola-Tesla.jpg&amp;imgrefurl=http://www.bastabalkana.com/2011/04/tesline-vizije-vizija-nikole-tesle-i-slike-koje-su-ga-pratile-kroz-zivot/&amp;h=253&amp;w=347&amp;tbnid=qo3Z5zmYp-TsFM:&amp;zoom=1&amp;docid=tSPKOxHAikHlmM&amp;ei=TH5TVZXSH8G6swGCqIGwBA&amp;tbm=isch&amp;ved=0CD4QMygQMBA" TargetMode="External"/><Relationship Id="rId5" Type="http://schemas.openxmlformats.org/officeDocument/2006/relationships/image" Target="../media/image5.jpeg"/><Relationship Id="rId4" Type="http://schemas.openxmlformats.org/officeDocument/2006/relationships/hyperlink" Target="http://www.google.hr/imgres?imgurl=http://communicatorsinaction.com/wp-content/uploads/2011/12/alpha-omega-symbol.jpg&amp;imgrefurl=http://pixshark.com/alpha-and-omega-symbols-in-christianity.htm&amp;h=221&amp;w=227&amp;tbnid=KWO9mF8Ft2l9lM:&amp;zoom=1&amp;docid=QS1u_S0J06PQeM&amp;ei=vX1TVb6fO4ONsgHgxICoBA&amp;tbm=isch&amp;ved=0CFIQMyglMCU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google.hr/url?sa=i&amp;rct=j&amp;q=&amp;esrc=s&amp;source=images&amp;cd=&amp;cad=rja&amp;uact=8&amp;ved=0CAcQjRw&amp;url=http://www.rtl.hr/vijesti/novosti/260778/obicnu-vodu-prodavali-kao-cudotvoran-lijek/&amp;ei=s35TVbz0J4GssAHQmYCwBA&amp;bvm=bv.93112503,d.bGg&amp;psig=AFQjCNHFT9P07t3MXIPlEwMv8q0NOWN_JA&amp;ust=1431621677550102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hyperlink" Target="http://www.google.hr/url?sa=i&amp;rct=j&amp;q=&amp;esrc=s&amp;source=images&amp;cd=&amp;cad=rja&amp;uact=8&amp;ved=0CAcQjRw&amp;url=http://tabor.com.hr/aktualno-i-preporuke/tijelovo/&amp;ei=BH9TVe6EI4OdsAHDkICoBA&amp;bvm=bv.93112503,d.bGg&amp;psig=AFQjCNHjGSh4UPBWzwl8AzmHKTv4xxgUOg&amp;ust=1431621742799205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hr/url?sa=i&amp;rct=j&amp;q=&amp;esrc=s&amp;source=images&amp;cd=&amp;cad=rja&amp;uact=8&amp;ved=0CAcQjRw&amp;url=http://www.susretobitelji.hr/?start=16&amp;ei=dn9TVfaNDou2sQGm2IGoBA&amp;bvm=bv.93112503,d.bGg&amp;psig=AFQjCNHTtkE0efdLiNzw8GrwxdNRsDNpdg&amp;ust=1431621867074330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hyperlink" Target="http://www.google.hr/url?sa=i&amp;rct=j&amp;q=&amp;esrc=s&amp;source=images&amp;cd=&amp;cad=rja&amp;uact=8&amp;ved=0CAcQjRw&amp;url=http://verbum.hr/vjerski-predmeti/kadionica-s-ladicom-za-tamjan-2634/&amp;ei=sH9TVeLSGIG1sQHR24HYBA&amp;bvm=bv.93112503,d.bGg&amp;psig=AFQjCNFaUUhSLxr0KrbIlrR93lUtIEp7Zw&amp;ust=1431621926466172" TargetMode="External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7744" y="1196752"/>
            <a:ext cx="6172200" cy="1894362"/>
          </a:xfrm>
        </p:spPr>
        <p:txBody>
          <a:bodyPr>
            <a:noAutofit/>
          </a:bodyPr>
          <a:lstStyle/>
          <a:p>
            <a:pPr algn="ctr"/>
            <a:r>
              <a:rPr lang="hr-HR" sz="4400" dirty="0" smtClean="0"/>
              <a:t>KRŠĆANSKI SIMBOLI I KRATICE</a:t>
            </a:r>
            <a:endParaRPr lang="hr-HR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51920" y="6237312"/>
            <a:ext cx="6172200" cy="432048"/>
          </a:xfrm>
        </p:spPr>
        <p:txBody>
          <a:bodyPr/>
          <a:lstStyle/>
          <a:p>
            <a:r>
              <a:rPr lang="hr-HR" dirty="0" smtClean="0"/>
              <a:t>NAPRAVILE: Ema Kudek &amp; Lucija Crnoja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Kratice i simboli 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/>
              <a:t> kratice i simboli: križ</a:t>
            </a:r>
            <a:br>
              <a:rPr lang="hr-HR" dirty="0" smtClean="0"/>
            </a:br>
            <a:r>
              <a:rPr lang="hr-HR" dirty="0" smtClean="0"/>
              <a:t>			 riba</a:t>
            </a:r>
            <a:br>
              <a:rPr lang="hr-HR" dirty="0" smtClean="0"/>
            </a:br>
            <a:r>
              <a:rPr lang="hr-HR" dirty="0" smtClean="0"/>
              <a:t>			 janje</a:t>
            </a:r>
            <a:br>
              <a:rPr lang="hr-HR" dirty="0" smtClean="0"/>
            </a:br>
            <a:r>
              <a:rPr lang="hr-HR" dirty="0" smtClean="0"/>
              <a:t>			 IHS</a:t>
            </a:r>
            <a:br>
              <a:rPr lang="hr-HR" dirty="0" smtClean="0"/>
            </a:br>
            <a:r>
              <a:rPr lang="hr-HR" dirty="0" smtClean="0"/>
              <a:t>			 INRI</a:t>
            </a:r>
            <a:br>
              <a:rPr lang="hr-HR" dirty="0" smtClean="0"/>
            </a:br>
            <a:r>
              <a:rPr lang="hr-HR" dirty="0" smtClean="0"/>
              <a:t>			 alfa i omega</a:t>
            </a:r>
            <a:br>
              <a:rPr lang="hr-HR" dirty="0" smtClean="0"/>
            </a:br>
            <a:r>
              <a:rPr lang="hr-HR" dirty="0" smtClean="0"/>
              <a:t>                              golub</a:t>
            </a:r>
          </a:p>
          <a:p>
            <a:endParaRPr lang="hr-HR" dirty="0" smtClean="0"/>
          </a:p>
          <a:p>
            <a:pPr>
              <a:buNone/>
            </a:pPr>
            <a:endParaRPr lang="hr-H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Križ i riba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/>
              <a:t> najizrazitiji i najrašireniji kršćanski simbol</a:t>
            </a:r>
          </a:p>
          <a:p>
            <a:r>
              <a:rPr lang="hr-HR" dirty="0" smtClean="0"/>
              <a:t> kršćanstvo je preuzelo križ kao sjećanje na smrt      Bogočovjeka</a:t>
            </a:r>
          </a:p>
          <a:p>
            <a:r>
              <a:rPr lang="hr-HR" dirty="0" smtClean="0"/>
              <a:t> tau, sidro, svastika, krug</a:t>
            </a:r>
          </a:p>
          <a:p>
            <a:endParaRPr lang="hr-HR" dirty="0" smtClean="0"/>
          </a:p>
          <a:p>
            <a:pPr>
              <a:buNone/>
            </a:pPr>
            <a:endParaRPr lang="hr-HR" dirty="0" smtClean="0"/>
          </a:p>
          <a:p>
            <a:r>
              <a:rPr lang="hr-HR" dirty="0" smtClean="0"/>
              <a:t>znak raspoznavanja</a:t>
            </a:r>
          </a:p>
          <a:p>
            <a:r>
              <a:rPr lang="hr-HR" dirty="0" smtClean="0"/>
              <a:t> IChThYS=riba (označuje Isusa Krista)</a:t>
            </a:r>
            <a:endParaRPr lang="hr-HR" dirty="0"/>
          </a:p>
        </p:txBody>
      </p:sp>
      <p:sp>
        <p:nvSpPr>
          <p:cNvPr id="4" name="Flowchart: Process 3"/>
          <p:cNvSpPr/>
          <p:nvPr/>
        </p:nvSpPr>
        <p:spPr>
          <a:xfrm>
            <a:off x="6516216" y="2852936"/>
            <a:ext cx="360040" cy="1584176"/>
          </a:xfrm>
          <a:prstGeom prst="flowChartProcess">
            <a:avLst/>
          </a:prstGeom>
          <a:solidFill>
            <a:srgbClr val="C000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" name="Flowchart: Process 4"/>
          <p:cNvSpPr/>
          <p:nvPr/>
        </p:nvSpPr>
        <p:spPr>
          <a:xfrm>
            <a:off x="6156176" y="3212976"/>
            <a:ext cx="1080120" cy="360040"/>
          </a:xfrm>
          <a:prstGeom prst="flowChartProcess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9218" name="AutoShape 2" descr="Slikovni rezultat za znak ribe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Janje i IHS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/>
              <a:t> u mnogim religijama janje je žrtvena životinja</a:t>
            </a:r>
          </a:p>
          <a:p>
            <a:r>
              <a:rPr lang="hr-HR" dirty="0" smtClean="0"/>
              <a:t> Isus iz Nazareta- žrtveno janje (Ivan Krstitelj)</a:t>
            </a:r>
          </a:p>
          <a:p>
            <a:endParaRPr lang="hr-HR" dirty="0" smtClean="0"/>
          </a:p>
          <a:p>
            <a:endParaRPr lang="hr-HR" dirty="0" smtClean="0"/>
          </a:p>
          <a:p>
            <a:r>
              <a:rPr lang="hr-HR" dirty="0" smtClean="0"/>
              <a:t> skraćeno od Isus na grčkom</a:t>
            </a:r>
          </a:p>
          <a:p>
            <a:r>
              <a:rPr lang="hr-HR" dirty="0" smtClean="0"/>
              <a:t>4. st.</a:t>
            </a:r>
          </a:p>
          <a:p>
            <a:r>
              <a:rPr lang="hr-HR" dirty="0" smtClean="0"/>
              <a:t> čest ukras na oltarima, liturgijskim predmetima, kućnim vratima </a:t>
            </a:r>
            <a:endParaRPr lang="hr-HR" dirty="0"/>
          </a:p>
        </p:txBody>
      </p:sp>
      <p:pic>
        <p:nvPicPr>
          <p:cNvPr id="4" name="Picture 3" descr="Slikovni rezultat za znak janjeta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2708920"/>
            <a:ext cx="1220351" cy="1478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Slikovni rezultat za IHS">
            <a:hlinkClick r:id="rId4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43808" y="4725144"/>
            <a:ext cx="2021969" cy="1916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INRI, alfa i omega i golub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/>
              <a:t> Isusov križ</a:t>
            </a:r>
          </a:p>
          <a:p>
            <a:r>
              <a:rPr lang="hr-HR" dirty="0" smtClean="0"/>
              <a:t> Isus Nazarećanin, kralj židovski</a:t>
            </a:r>
          </a:p>
          <a:p>
            <a:endParaRPr lang="hr-HR" dirty="0" smtClean="0"/>
          </a:p>
          <a:p>
            <a:endParaRPr lang="hr-HR" dirty="0" smtClean="0"/>
          </a:p>
          <a:p>
            <a:r>
              <a:rPr lang="hr-HR" dirty="0" smtClean="0"/>
              <a:t> Bog kao početak i svršetak svijeta</a:t>
            </a:r>
          </a:p>
          <a:p>
            <a:endParaRPr lang="hr-HR" dirty="0" smtClean="0"/>
          </a:p>
          <a:p>
            <a:endParaRPr lang="hr-HR" dirty="0" smtClean="0"/>
          </a:p>
          <a:p>
            <a:r>
              <a:rPr lang="hr-HR" dirty="0" smtClean="0"/>
              <a:t> treća božanska osoba</a:t>
            </a:r>
          </a:p>
          <a:p>
            <a:r>
              <a:rPr lang="hr-HR" dirty="0" smtClean="0"/>
              <a:t> prikazuje se i u obliku plamenih jezika  </a:t>
            </a:r>
          </a:p>
          <a:p>
            <a:endParaRPr lang="hr-HR" dirty="0" smtClean="0"/>
          </a:p>
          <a:p>
            <a:endParaRPr lang="hr-HR" dirty="0" smtClean="0"/>
          </a:p>
          <a:p>
            <a:endParaRPr lang="hr-HR" dirty="0"/>
          </a:p>
        </p:txBody>
      </p:sp>
      <p:pic>
        <p:nvPicPr>
          <p:cNvPr id="4" name="Picture 3" descr="Slikovni rezultat za inri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00" y="1052736"/>
            <a:ext cx="1856363" cy="1928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Slikovni rezultat za alfa i omega">
            <a:hlinkClick r:id="rId4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32240" y="2852936"/>
            <a:ext cx="1288167" cy="1100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Slikovni rezultat za golub duh sveti">
            <a:hlinkClick r:id="rId6"/>
          </p:cNvPr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660232" y="4509120"/>
            <a:ext cx="1567701" cy="103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Sveti znakovi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/>
              <a:t> sveti znakovi: liturgijske boje</a:t>
            </a:r>
            <a:br>
              <a:rPr lang="hr-HR" dirty="0" smtClean="0"/>
            </a:br>
            <a:r>
              <a:rPr lang="hr-HR" dirty="0" smtClean="0"/>
              <a:t>		       voda</a:t>
            </a:r>
            <a:br>
              <a:rPr lang="hr-HR" dirty="0" smtClean="0"/>
            </a:br>
            <a:r>
              <a:rPr lang="hr-HR" dirty="0" smtClean="0"/>
              <a:t>		       kruh i vino</a:t>
            </a:r>
            <a:br>
              <a:rPr lang="hr-HR" dirty="0" smtClean="0"/>
            </a:br>
            <a:r>
              <a:rPr lang="hr-HR" dirty="0" smtClean="0"/>
              <a:t>		       pepeo</a:t>
            </a:r>
            <a:br>
              <a:rPr lang="hr-HR" dirty="0" smtClean="0"/>
            </a:br>
            <a:r>
              <a:rPr lang="hr-HR" dirty="0" smtClean="0"/>
              <a:t>		       svijeća</a:t>
            </a:r>
            <a:br>
              <a:rPr lang="hr-HR" dirty="0" smtClean="0"/>
            </a:br>
            <a:r>
              <a:rPr lang="hr-HR" dirty="0" smtClean="0"/>
              <a:t>		       tamjan</a:t>
            </a:r>
            <a:br>
              <a:rPr lang="hr-HR" dirty="0" smtClean="0"/>
            </a:br>
            <a:r>
              <a:rPr lang="hr-HR" dirty="0" smtClean="0"/>
              <a:t>		         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Voda, kruh i vino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/>
              <a:t> krsna voda</a:t>
            </a:r>
          </a:p>
          <a:p>
            <a:r>
              <a:rPr lang="hr-HR" dirty="0" smtClean="0"/>
              <a:t> u mnogim religijama je simbol i izvor života</a:t>
            </a:r>
          </a:p>
          <a:p>
            <a:endParaRPr lang="hr-HR" dirty="0" smtClean="0"/>
          </a:p>
          <a:p>
            <a:endParaRPr lang="hr-HR" dirty="0" smtClean="0"/>
          </a:p>
          <a:p>
            <a:r>
              <a:rPr lang="hr-HR" dirty="0" smtClean="0"/>
              <a:t> simboliziraju gozbu i sve stvorenje, predstavljaju Božje darove i ljudski rad</a:t>
            </a:r>
          </a:p>
          <a:p>
            <a:r>
              <a:rPr lang="hr-HR" dirty="0" smtClean="0"/>
              <a:t> beskvasni kruh</a:t>
            </a:r>
          </a:p>
          <a:p>
            <a:endParaRPr lang="hr-HR" dirty="0" smtClean="0"/>
          </a:p>
          <a:p>
            <a:endParaRPr lang="hr-HR" dirty="0" smtClean="0"/>
          </a:p>
          <a:p>
            <a:pPr>
              <a:buNone/>
            </a:pPr>
            <a:endParaRPr lang="hr-HR" dirty="0"/>
          </a:p>
        </p:txBody>
      </p:sp>
      <p:pic>
        <p:nvPicPr>
          <p:cNvPr id="4" name="irc_mi" descr="http://cdn-static.rtl-hrvatska.hr/image/ada81ec90153c6b8a9a3366630d38d4e_view_article.jpg?v=18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688" y="4941168"/>
            <a:ext cx="2304296" cy="16203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irc_mi" descr="http://tabor.com.hr/wp-content/uploads/kruh-i-vino.jpg">
            <a:hlinkClick r:id="rId4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16016" y="4941168"/>
            <a:ext cx="2244080" cy="1503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Pepeo, svijeća i tamjan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/>
              <a:t> Čista srijeda </a:t>
            </a:r>
          </a:p>
          <a:p>
            <a:endParaRPr lang="hr-HR" dirty="0" smtClean="0"/>
          </a:p>
          <a:p>
            <a:endParaRPr lang="hr-HR" dirty="0" smtClean="0"/>
          </a:p>
          <a:p>
            <a:r>
              <a:rPr lang="hr-HR" dirty="0" smtClean="0"/>
              <a:t> Kristova prisutnost</a:t>
            </a:r>
          </a:p>
          <a:p>
            <a:r>
              <a:rPr lang="hr-HR" dirty="0" smtClean="0"/>
              <a:t> krštenje, prva pričest, vazmeno bdijenje, vjenčanje, posljednji životni čas </a:t>
            </a:r>
          </a:p>
          <a:p>
            <a:endParaRPr lang="hr-HR" dirty="0" smtClean="0"/>
          </a:p>
          <a:p>
            <a:endParaRPr lang="hr-HR" dirty="0" smtClean="0"/>
          </a:p>
          <a:p>
            <a:r>
              <a:rPr lang="hr-HR" dirty="0" smtClean="0"/>
              <a:t> miomiris</a:t>
            </a:r>
          </a:p>
          <a:p>
            <a:r>
              <a:rPr lang="hr-HR" dirty="0" smtClean="0"/>
              <a:t> pali se u znak časti</a:t>
            </a:r>
          </a:p>
          <a:p>
            <a:r>
              <a:rPr lang="hr-HR" dirty="0" smtClean="0"/>
              <a:t>kadionica</a:t>
            </a:r>
            <a:endParaRPr lang="hr-HR" dirty="0"/>
          </a:p>
        </p:txBody>
      </p:sp>
      <p:pic>
        <p:nvPicPr>
          <p:cNvPr id="4" name="irc_mi" descr="http://www.susretobitelji.hr/images/spomen-svijeca-knjizica-6.jpg">
            <a:hlinkClick r:id="rId3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20272" y="1844824"/>
            <a:ext cx="1191523" cy="2518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irc_mi" descr="http://verbum.hr/images/artikli/velike/2634.jpg">
            <a:hlinkClick r:id="rId5"/>
          </p:cNvPr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499992" y="4530621"/>
            <a:ext cx="2049016" cy="1850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20514151">
            <a:off x="1993460" y="1318403"/>
            <a:ext cx="6172200" cy="2005953"/>
          </a:xfrm>
        </p:spPr>
        <p:txBody>
          <a:bodyPr>
            <a:normAutofit/>
          </a:bodyPr>
          <a:lstStyle/>
          <a:p>
            <a:pPr algn="ctr"/>
            <a:r>
              <a:rPr lang="hr-HR" sz="9600" dirty="0" smtClean="0"/>
              <a:t>KRAJ</a:t>
            </a:r>
            <a:endParaRPr lang="hr-HR" sz="9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60232" y="6237312"/>
            <a:ext cx="2304256" cy="432048"/>
          </a:xfrm>
        </p:spPr>
        <p:txBody>
          <a:bodyPr/>
          <a:lstStyle/>
          <a:p>
            <a:r>
              <a:rPr lang="hr-HR" dirty="0" smtClean="0"/>
              <a:t>IZVOR: udžbenik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104</TotalTime>
  <Words>213</Words>
  <Application>Microsoft Office PowerPoint</Application>
  <PresentationFormat>On-screen Show (4:3)</PresentationFormat>
  <Paragraphs>55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Oriel</vt:lpstr>
      <vt:lpstr>KRŠĆANSKI SIMBOLI I KRATICE</vt:lpstr>
      <vt:lpstr>Kratice i simboli </vt:lpstr>
      <vt:lpstr>Križ i riba</vt:lpstr>
      <vt:lpstr>Janje i IHS</vt:lpstr>
      <vt:lpstr>INRI, alfa i omega i golub</vt:lpstr>
      <vt:lpstr>Sveti znakovi</vt:lpstr>
      <vt:lpstr>Voda, kruh i vino</vt:lpstr>
      <vt:lpstr>Pepeo, svijeća i tamjan</vt:lpstr>
      <vt:lpstr>KRAJ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KRŠĆANSKI SIMBOLI I KRATICE</dc:title>
  <dc:creator>Mijo</dc:creator>
  <cp:lastModifiedBy>Marta Kovačević</cp:lastModifiedBy>
  <cp:revision>12</cp:revision>
  <dcterms:created xsi:type="dcterms:W3CDTF">2015-05-13T15:07:25Z</dcterms:created>
  <dcterms:modified xsi:type="dcterms:W3CDTF">2015-05-15T05:02:07Z</dcterms:modified>
</cp:coreProperties>
</file>