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70E"/>
    <a:srgbClr val="701E43"/>
    <a:srgbClr val="D20000"/>
    <a:srgbClr val="8A2E42"/>
    <a:srgbClr val="88243C"/>
    <a:srgbClr val="CC3300"/>
    <a:srgbClr val="2118D6"/>
    <a:srgbClr val="FFCC99"/>
    <a:srgbClr val="FFFFCC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7E223-0AF5-480A-9B3E-35F9EFB4B8FC}" type="datetimeFigureOut">
              <a:rPr lang="sr-Latn-CS" smtClean="0"/>
              <a:pPr/>
              <a:t>4.7.2015.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B3CE-743B-44BC-B3A2-BBB82A3F6CF4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00864-78AD-41B0-9C21-A4EB7F4EAC50}" type="datetimeFigureOut">
              <a:rPr lang="sr-Latn-CS" smtClean="0"/>
              <a:pPr/>
              <a:t>4.7.2015.</a:t>
            </a:fld>
            <a:endParaRPr lang="hr-H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7BFB72-5421-42EE-BC09-054F1C6128E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00864-78AD-41B0-9C21-A4EB7F4EAC50}" type="datetimeFigureOut">
              <a:rPr lang="sr-Latn-CS" smtClean="0"/>
              <a:pPr/>
              <a:t>4.7.2015.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7BFB72-5421-42EE-BC09-054F1C6128E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00864-78AD-41B0-9C21-A4EB7F4EAC50}" type="datetimeFigureOut">
              <a:rPr lang="sr-Latn-CS" smtClean="0"/>
              <a:pPr/>
              <a:t>4.7.2015.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7BFB72-5421-42EE-BC09-054F1C6128E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00864-78AD-41B0-9C21-A4EB7F4EAC50}" type="datetimeFigureOut">
              <a:rPr lang="sr-Latn-CS" smtClean="0"/>
              <a:pPr/>
              <a:t>4.7.2015.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7BFB72-5421-42EE-BC09-054F1C6128E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00864-78AD-41B0-9C21-A4EB7F4EAC50}" type="datetimeFigureOut">
              <a:rPr lang="sr-Latn-CS" smtClean="0"/>
              <a:pPr/>
              <a:t>4.7.2015.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7BFB72-5421-42EE-BC09-054F1C6128E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00864-78AD-41B0-9C21-A4EB7F4EAC50}" type="datetimeFigureOut">
              <a:rPr lang="sr-Latn-CS" smtClean="0"/>
              <a:pPr/>
              <a:t>4.7.2015.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7BFB72-5421-42EE-BC09-054F1C6128E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00864-78AD-41B0-9C21-A4EB7F4EAC50}" type="datetimeFigureOut">
              <a:rPr lang="sr-Latn-CS" smtClean="0"/>
              <a:pPr/>
              <a:t>4.7.2015.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7BFB72-5421-42EE-BC09-054F1C6128E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00864-78AD-41B0-9C21-A4EB7F4EAC50}" type="datetimeFigureOut">
              <a:rPr lang="sr-Latn-CS" smtClean="0"/>
              <a:pPr/>
              <a:t>4.7.2015.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7BFB72-5421-42EE-BC09-054F1C6128E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00864-78AD-41B0-9C21-A4EB7F4EAC50}" type="datetimeFigureOut">
              <a:rPr lang="sr-Latn-CS" smtClean="0"/>
              <a:pPr/>
              <a:t>4.7.2015.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7BFB72-5421-42EE-BC09-054F1C6128E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00864-78AD-41B0-9C21-A4EB7F4EAC50}" type="datetimeFigureOut">
              <a:rPr lang="sr-Latn-CS" smtClean="0"/>
              <a:pPr/>
              <a:t>4.7.2015.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7BFB72-5421-42EE-BC09-054F1C6128E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00864-78AD-41B0-9C21-A4EB7F4EAC50}" type="datetimeFigureOut">
              <a:rPr lang="sr-Latn-CS" smtClean="0"/>
              <a:pPr/>
              <a:t>4.7.2015.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7BFB72-5421-42EE-BC09-054F1C6128E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000864-78AD-41B0-9C21-A4EB7F4EAC50}" type="datetimeFigureOut">
              <a:rPr lang="sr-Latn-CS" smtClean="0"/>
              <a:pPr/>
              <a:t>4.7.2015.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47BFB72-5421-42EE-BC09-054F1C6128E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SAKRAMENTI I KRŠĆANSKA</a:t>
            </a:r>
            <a:br>
              <a:rPr lang="hr-HR" dirty="0" smtClean="0"/>
            </a:br>
            <a:r>
              <a:rPr lang="hr-HR" dirty="0" smtClean="0"/>
              <a:t>              INICIJACIJA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Izradila: Laura </a:t>
            </a:r>
            <a:r>
              <a:rPr lang="hr-HR" dirty="0" err="1" smtClean="0"/>
              <a:t>Planinčić</a:t>
            </a:r>
            <a:r>
              <a:rPr lang="hr-HR" dirty="0" smtClean="0"/>
              <a:t> 6.b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Bradley Hand ITC" pitchFamily="66" charset="0"/>
              </a:rPr>
              <a:t>             </a:t>
            </a:r>
            <a:r>
              <a:rPr lang="hr-HR" dirty="0" smtClean="0">
                <a:solidFill>
                  <a:srgbClr val="00B0F0"/>
                </a:solidFill>
                <a:latin typeface="Bradley Hand ITC" pitchFamily="66" charset="0"/>
              </a:rPr>
              <a:t>SVETI RED</a:t>
            </a:r>
            <a:endParaRPr lang="hr-HR" dirty="0">
              <a:solidFill>
                <a:srgbClr val="00B0F0"/>
              </a:solidFill>
              <a:latin typeface="Bradley Hand ITC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Značenje-</a:t>
            </a:r>
            <a:r>
              <a:rPr lang="hr-HR" sz="2800" dirty="0" smtClean="0"/>
              <a:t> sakrament apostolske službe</a:t>
            </a:r>
          </a:p>
          <a:p>
            <a:r>
              <a:rPr lang="hr-HR" sz="2800" dirty="0" smtClean="0">
                <a:solidFill>
                  <a:srgbClr val="00B0F0"/>
                </a:solidFill>
              </a:rPr>
              <a:t>Potrebno-</a:t>
            </a:r>
            <a:r>
              <a:rPr lang="hr-HR" sz="2800" dirty="0" smtClean="0"/>
              <a:t> biskup, polaganje ruku i izlijevanje</a:t>
            </a:r>
          </a:p>
          <a:p>
            <a:pPr>
              <a:buNone/>
            </a:pPr>
            <a:r>
              <a:rPr lang="hr-HR" sz="2800" dirty="0" smtClean="0"/>
              <a:t>                    Duha Svetoga i njegovih</a:t>
            </a:r>
          </a:p>
          <a:p>
            <a:pPr>
              <a:buNone/>
            </a:pPr>
            <a:r>
              <a:rPr lang="hr-HR" sz="2800" dirty="0" smtClean="0"/>
              <a:t>                   darova.</a:t>
            </a:r>
          </a:p>
          <a:p>
            <a:r>
              <a:rPr lang="hr-HR" sz="2800" dirty="0" smtClean="0">
                <a:solidFill>
                  <a:srgbClr val="00B0F0"/>
                </a:solidFill>
              </a:rPr>
              <a:t>Riječi-</a:t>
            </a:r>
            <a:r>
              <a:rPr lang="hr-HR" sz="2800" dirty="0" smtClean="0"/>
              <a:t> molitva</a:t>
            </a:r>
          </a:p>
          <a:p>
            <a:r>
              <a:rPr lang="hr-HR" sz="2800" dirty="0" smtClean="0"/>
              <a:t>3 stupnja: biskup, svećenik; đakon</a:t>
            </a:r>
          </a:p>
        </p:txBody>
      </p:sp>
      <p:pic>
        <p:nvPicPr>
          <p:cNvPr id="4" name="Picture 3" descr="svecenicki_red_lar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3071810"/>
            <a:ext cx="2292715" cy="2690807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</a:t>
            </a:r>
            <a:r>
              <a:rPr lang="hr-HR" dirty="0" smtClean="0">
                <a:solidFill>
                  <a:srgbClr val="FAB70E"/>
                </a:solidFill>
              </a:rPr>
              <a:t>ŽENIDBA</a:t>
            </a:r>
            <a:endParaRPr lang="hr-HR" dirty="0">
              <a:solidFill>
                <a:srgbClr val="FAB70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solidFill>
                  <a:srgbClr val="FAB70E"/>
                </a:solidFill>
              </a:rPr>
              <a:t>Značenje-</a:t>
            </a:r>
            <a:r>
              <a:rPr lang="hr-HR" sz="2800" dirty="0" smtClean="0"/>
              <a:t> sveta nerazrješiva</a:t>
            </a:r>
          </a:p>
          <a:p>
            <a:r>
              <a:rPr lang="hr-HR" sz="2800" dirty="0" smtClean="0">
                <a:solidFill>
                  <a:srgbClr val="FAB70E"/>
                </a:solidFill>
              </a:rPr>
              <a:t>Potrebno-</a:t>
            </a:r>
            <a:r>
              <a:rPr lang="hr-HR" sz="2800" dirty="0" smtClean="0"/>
              <a:t> svećenik ili đakon, zaručnici; </a:t>
            </a:r>
          </a:p>
          <a:p>
            <a:pPr>
              <a:buNone/>
            </a:pPr>
            <a:r>
              <a:rPr lang="hr-HR" sz="2800" dirty="0" smtClean="0"/>
              <a:t>                   2 svjedoka i zajednica</a:t>
            </a:r>
          </a:p>
          <a:p>
            <a:pPr>
              <a:buNone/>
            </a:pPr>
            <a:r>
              <a:rPr lang="hr-HR" sz="2800" dirty="0" smtClean="0"/>
              <a:t>                   prstenje( razmjena prstenja)</a:t>
            </a:r>
          </a:p>
          <a:p>
            <a:r>
              <a:rPr lang="hr-HR" sz="2800" dirty="0" smtClean="0">
                <a:solidFill>
                  <a:srgbClr val="FAB70E"/>
                </a:solidFill>
              </a:rPr>
              <a:t>Riječi-</a:t>
            </a:r>
            <a:r>
              <a:rPr lang="hr-HR" sz="2800" dirty="0" smtClean="0"/>
              <a:t> izražavanje privole vjernosti i ljubavi</a:t>
            </a:r>
            <a:endParaRPr lang="hr-HR" sz="2800" dirty="0"/>
          </a:p>
        </p:txBody>
      </p:sp>
      <p:pic>
        <p:nvPicPr>
          <p:cNvPr id="4" name="Picture 3" descr="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2" y="4071942"/>
            <a:ext cx="3929090" cy="2608916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                 </a:t>
            </a:r>
            <a:r>
              <a:rPr lang="hr-HR" sz="7200" dirty="0" smtClean="0">
                <a:solidFill>
                  <a:srgbClr val="7030A0"/>
                </a:solidFill>
              </a:rPr>
              <a:t>KRAJ!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1357298"/>
            <a:ext cx="7498080" cy="4800600"/>
          </a:xfrm>
        </p:spPr>
        <p:txBody>
          <a:bodyPr/>
          <a:lstStyle/>
          <a:p>
            <a:endParaRPr lang="hr-HR" dirty="0" smtClean="0"/>
          </a:p>
          <a:p>
            <a:pPr>
              <a:buNone/>
            </a:pPr>
            <a:r>
              <a:rPr lang="hr-HR" sz="9600" dirty="0" smtClean="0">
                <a:solidFill>
                  <a:srgbClr val="7030A0"/>
                </a:solidFill>
              </a:rPr>
              <a:t>      </a:t>
            </a:r>
            <a:endParaRPr lang="hr-HR" sz="8000" dirty="0" smtClean="0">
              <a:solidFill>
                <a:srgbClr val="7030A0"/>
              </a:solidFill>
            </a:endParaRPr>
          </a:p>
        </p:txBody>
      </p:sp>
      <p:pic>
        <p:nvPicPr>
          <p:cNvPr id="4" name="Picture 3" descr="e9894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2000240"/>
            <a:ext cx="5532691" cy="373205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   </a:t>
            </a:r>
            <a:r>
              <a:rPr lang="hr-HR" dirty="0" smtClean="0">
                <a:solidFill>
                  <a:srgbClr val="88243C"/>
                </a:solidFill>
                <a:latin typeface="Segoe Script" pitchFamily="34" charset="0"/>
              </a:rPr>
              <a:t>SEDAM SAKRAMENATA</a:t>
            </a:r>
            <a:endParaRPr lang="hr-HR" dirty="0">
              <a:solidFill>
                <a:srgbClr val="88243C"/>
              </a:solidFill>
              <a:latin typeface="Segoe Scrip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solidFill>
                  <a:srgbClr val="701E43"/>
                </a:solidFill>
              </a:rPr>
              <a:t>Sakramenti: </a:t>
            </a:r>
            <a:r>
              <a:rPr lang="hr-HR" sz="2400" dirty="0" smtClean="0"/>
              <a:t>vidljivi znakovi Božje prisutnosti</a:t>
            </a: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sz="2400" dirty="0" smtClean="0"/>
              <a:t>među ljudima. Ustanovio ih je Isus Krist radi posvećivanja vjernika.</a:t>
            </a:r>
          </a:p>
          <a:p>
            <a:r>
              <a:rPr lang="hr-HR" sz="2400" dirty="0" smtClean="0"/>
              <a:t>Krštenje</a:t>
            </a:r>
          </a:p>
          <a:p>
            <a:r>
              <a:rPr lang="hr-HR" sz="2400" dirty="0" smtClean="0"/>
              <a:t>Potvrda</a:t>
            </a:r>
          </a:p>
          <a:p>
            <a:r>
              <a:rPr lang="hr-HR" sz="2400" dirty="0" smtClean="0"/>
              <a:t>Euharistija</a:t>
            </a:r>
          </a:p>
          <a:p>
            <a:r>
              <a:rPr lang="hr-HR" sz="2400" dirty="0" smtClean="0"/>
              <a:t>Pomirenje</a:t>
            </a:r>
          </a:p>
          <a:p>
            <a:r>
              <a:rPr lang="hr-HR" sz="2400" dirty="0" smtClean="0"/>
              <a:t>Bolesničko pomazanje</a:t>
            </a:r>
          </a:p>
          <a:p>
            <a:r>
              <a:rPr lang="hr-HR" sz="2400" dirty="0" smtClean="0"/>
              <a:t>Sveti red</a:t>
            </a:r>
          </a:p>
          <a:p>
            <a:r>
              <a:rPr lang="hr-HR" sz="2400" dirty="0" smtClean="0"/>
              <a:t>Ženidba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pPr>
              <a:buNone/>
            </a:pPr>
            <a:endParaRPr lang="hr-HR" sz="2400" dirty="0" smtClean="0"/>
          </a:p>
          <a:p>
            <a:endParaRPr lang="hr-HR" sz="2400" dirty="0" smtClean="0"/>
          </a:p>
          <a:p>
            <a:pPr>
              <a:buNone/>
            </a:pPr>
            <a:endParaRPr lang="hr-HR" sz="2400" dirty="0" smtClean="0"/>
          </a:p>
        </p:txBody>
      </p:sp>
      <p:pic>
        <p:nvPicPr>
          <p:cNvPr id="4" name="Picture 3" descr="sakramen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2643182"/>
            <a:ext cx="3153125" cy="3516948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Bradley Hand ITC" pitchFamily="66" charset="0"/>
              </a:rPr>
              <a:t>              </a:t>
            </a:r>
            <a:r>
              <a:rPr lang="hr-HR" dirty="0" smtClean="0">
                <a:solidFill>
                  <a:srgbClr val="0ACED8"/>
                </a:solidFill>
                <a:latin typeface="Bradley Hand ITC" pitchFamily="66" charset="0"/>
              </a:rPr>
              <a:t>INICIJACIJA</a:t>
            </a:r>
            <a:endParaRPr lang="hr-HR" dirty="0">
              <a:solidFill>
                <a:srgbClr val="0ACED8"/>
              </a:solidFill>
              <a:latin typeface="Bradley Hand ITC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r>
              <a:rPr lang="hr-HR" sz="2800" dirty="0" smtClean="0"/>
              <a:t>Sama riječ inicijacija latinskog je podrijetla    znači- uvođenje, upućivanje u tajne.</a:t>
            </a:r>
          </a:p>
          <a:p>
            <a:r>
              <a:rPr lang="hr-HR" sz="2800" dirty="0" smtClean="0">
                <a:solidFill>
                  <a:srgbClr val="00B0F0"/>
                </a:solidFill>
              </a:rPr>
              <a:t>Sakramenti:</a:t>
            </a:r>
            <a:r>
              <a:rPr lang="hr-HR" sz="2800" dirty="0" smtClean="0"/>
              <a:t> krštenje</a:t>
            </a:r>
          </a:p>
          <a:p>
            <a:pPr>
              <a:buNone/>
            </a:pPr>
            <a:r>
              <a:rPr lang="hr-HR" sz="2800" dirty="0" smtClean="0"/>
              <a:t>                    potvrda</a:t>
            </a:r>
          </a:p>
          <a:p>
            <a:pPr>
              <a:buNone/>
            </a:pPr>
            <a:r>
              <a:rPr lang="hr-HR" sz="2800" dirty="0" smtClean="0"/>
              <a:t>                    euharistija</a:t>
            </a:r>
          </a:p>
        </p:txBody>
      </p:sp>
      <p:pic>
        <p:nvPicPr>
          <p:cNvPr id="4" name="Picture 3" descr="sakramenti-krc5a1c487anske-inicijacij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3500438"/>
            <a:ext cx="3522071" cy="264320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4000" dirty="0" smtClean="0">
                <a:solidFill>
                  <a:srgbClr val="FAB70E"/>
                </a:solidFill>
                <a:latin typeface="+mn-lt"/>
              </a:rPr>
              <a:t>KRŠĆANSKA INICIJACIJA NEKAD I</a:t>
            </a:r>
            <a:br>
              <a:rPr lang="hr-HR" sz="4000" dirty="0" smtClean="0">
                <a:solidFill>
                  <a:srgbClr val="FAB70E"/>
                </a:solidFill>
                <a:latin typeface="+mn-lt"/>
              </a:rPr>
            </a:br>
            <a:r>
              <a:rPr lang="hr-HR" sz="4000" dirty="0" smtClean="0">
                <a:solidFill>
                  <a:srgbClr val="FAB70E"/>
                </a:solidFill>
                <a:latin typeface="+mn-lt"/>
              </a:rPr>
              <a:t>                    DANAS</a:t>
            </a:r>
            <a:endParaRPr lang="hr-HR" sz="4000" dirty="0">
              <a:solidFill>
                <a:srgbClr val="FAB70E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err="1" smtClean="0">
                <a:solidFill>
                  <a:srgbClr val="FAB70E"/>
                </a:solidFill>
              </a:rPr>
              <a:t>Katekumen</a:t>
            </a:r>
            <a:r>
              <a:rPr lang="hr-HR" sz="2800" dirty="0" smtClean="0">
                <a:solidFill>
                  <a:srgbClr val="FAB70E"/>
                </a:solidFill>
              </a:rPr>
              <a:t>: </a:t>
            </a:r>
            <a:r>
              <a:rPr lang="hr-HR" sz="2800" dirty="0" smtClean="0"/>
              <a:t>u kršćanstvu osoba koja se priprema za krštenje.</a:t>
            </a:r>
          </a:p>
          <a:p>
            <a:r>
              <a:rPr lang="hr-HR" sz="2800" dirty="0" smtClean="0">
                <a:solidFill>
                  <a:srgbClr val="FAB70E"/>
                </a:solidFill>
              </a:rPr>
              <a:t>Ranokršćanski obred krštenja- </a:t>
            </a:r>
            <a:r>
              <a:rPr lang="hr-HR" sz="2800" dirty="0" smtClean="0"/>
              <a:t>razlikuje se od </a:t>
            </a:r>
          </a:p>
          <a:p>
            <a:pPr>
              <a:buNone/>
            </a:pPr>
            <a:r>
              <a:rPr lang="hr-HR" sz="2800" dirty="0" smtClean="0"/>
              <a:t>                                                 današnjeg                                                          </a:t>
            </a:r>
          </a:p>
          <a:p>
            <a:pPr>
              <a:buNone/>
            </a:pPr>
            <a:r>
              <a:rPr lang="hr-HR" sz="2800" dirty="0" smtClean="0">
                <a:solidFill>
                  <a:srgbClr val="FAB70E"/>
                </a:solidFill>
              </a:rPr>
              <a:t>                                              - </a:t>
            </a:r>
            <a:r>
              <a:rPr lang="hr-HR" sz="2800" dirty="0" smtClean="0"/>
              <a:t>uranjanje u vodu </a:t>
            </a:r>
          </a:p>
          <a:p>
            <a:pPr>
              <a:buNone/>
            </a:pPr>
            <a:r>
              <a:rPr lang="hr-HR" sz="2800" dirty="0" smtClean="0">
                <a:solidFill>
                  <a:srgbClr val="FAB70E"/>
                </a:solidFill>
              </a:rPr>
              <a:t>                                                 </a:t>
            </a:r>
            <a:endParaRPr lang="hr-HR" sz="2800" dirty="0">
              <a:solidFill>
                <a:srgbClr val="FAB70E"/>
              </a:solidFill>
            </a:endParaRPr>
          </a:p>
        </p:txBody>
      </p:sp>
      <p:pic>
        <p:nvPicPr>
          <p:cNvPr id="4" name="Picture 3" descr="krštenje nek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3214686"/>
            <a:ext cx="4352427" cy="2500330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FF00"/>
                </a:solidFill>
              </a:rPr>
              <a:t>               </a:t>
            </a:r>
            <a:r>
              <a:rPr lang="hr-HR" dirty="0" smtClean="0">
                <a:solidFill>
                  <a:srgbClr val="FFCC99"/>
                </a:solidFill>
                <a:latin typeface="Agency FB" pitchFamily="34" charset="0"/>
              </a:rPr>
              <a:t>KRŠTENJE</a:t>
            </a:r>
            <a:endParaRPr lang="hr-HR" dirty="0">
              <a:solidFill>
                <a:srgbClr val="FFCC99"/>
              </a:solidFill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solidFill>
                  <a:srgbClr val="FFCC99"/>
                </a:solidFill>
              </a:rPr>
              <a:t>Značenje- </a:t>
            </a:r>
            <a:r>
              <a:rPr lang="hr-HR" sz="2800" dirty="0" smtClean="0"/>
              <a:t>čišćenje</a:t>
            </a:r>
          </a:p>
          <a:p>
            <a:pPr>
              <a:buNone/>
            </a:pPr>
            <a:r>
              <a:rPr lang="hr-HR" sz="2800" dirty="0" smtClean="0">
                <a:solidFill>
                  <a:srgbClr val="FFCC99"/>
                </a:solidFill>
              </a:rPr>
              <a:t>                - </a:t>
            </a:r>
            <a:r>
              <a:rPr lang="hr-HR" sz="2800" dirty="0" smtClean="0"/>
              <a:t>početak novoga života</a:t>
            </a:r>
          </a:p>
          <a:p>
            <a:r>
              <a:rPr lang="hr-HR" sz="2800" dirty="0" smtClean="0">
                <a:solidFill>
                  <a:srgbClr val="FFCC99"/>
                </a:solidFill>
              </a:rPr>
              <a:t>Potrebno- </a:t>
            </a:r>
            <a:r>
              <a:rPr lang="hr-HR" sz="2800" dirty="0" smtClean="0"/>
              <a:t>svećenik ili đakon</a:t>
            </a:r>
          </a:p>
          <a:p>
            <a:pPr>
              <a:buNone/>
            </a:pPr>
            <a:r>
              <a:rPr lang="hr-HR" sz="2800" dirty="0" smtClean="0">
                <a:solidFill>
                  <a:srgbClr val="FFCC99"/>
                </a:solidFill>
              </a:rPr>
              <a:t>                 - </a:t>
            </a:r>
            <a:r>
              <a:rPr lang="hr-HR" sz="2800" dirty="0" smtClean="0"/>
              <a:t>sveta voda, ulje, svijeća, bijela haljina</a:t>
            </a:r>
          </a:p>
          <a:p>
            <a:r>
              <a:rPr lang="hr-HR" sz="2800" dirty="0" smtClean="0">
                <a:solidFill>
                  <a:srgbClr val="FFCC99"/>
                </a:solidFill>
              </a:rPr>
              <a:t>Riječi- </a:t>
            </a:r>
            <a:r>
              <a:rPr lang="hr-HR" sz="2800" dirty="0" smtClean="0"/>
              <a:t>“N. N. Ja te krstim u ime Oca i Sina i Duha Svetoga”</a:t>
            </a:r>
            <a:endParaRPr lang="hr-HR" sz="2800" dirty="0" smtClean="0">
              <a:solidFill>
                <a:srgbClr val="FFCC99"/>
              </a:solidFill>
            </a:endParaRPr>
          </a:p>
          <a:p>
            <a:endParaRPr lang="hr-HR" sz="2800" dirty="0" smtClean="0">
              <a:solidFill>
                <a:srgbClr val="FFCC99"/>
              </a:solidFill>
            </a:endParaRPr>
          </a:p>
          <a:p>
            <a:endParaRPr lang="hr-HR" sz="2800" dirty="0"/>
          </a:p>
        </p:txBody>
      </p:sp>
      <p:pic>
        <p:nvPicPr>
          <p:cNvPr id="4" name="Picture 3" descr="krštenje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4214818"/>
            <a:ext cx="3357586" cy="2095784"/>
          </a:xfrm>
          <a:prstGeom prst="rect">
            <a:avLst/>
          </a:prstGeo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D20000"/>
                </a:solidFill>
              </a:rPr>
              <a:t>              POTVRDA</a:t>
            </a:r>
            <a:endParaRPr lang="hr-HR" dirty="0">
              <a:solidFill>
                <a:srgbClr val="D2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solidFill>
                  <a:srgbClr val="D20000"/>
                </a:solidFill>
              </a:rPr>
              <a:t>Značenje-</a:t>
            </a:r>
            <a:r>
              <a:rPr lang="hr-HR" sz="2800" dirty="0" smtClean="0"/>
              <a:t> pripadnost Bogu</a:t>
            </a:r>
          </a:p>
          <a:p>
            <a:pPr>
              <a:buNone/>
            </a:pPr>
            <a:r>
              <a:rPr lang="hr-HR" sz="2800" dirty="0" smtClean="0">
                <a:solidFill>
                  <a:srgbClr val="D20000"/>
                </a:solidFill>
              </a:rPr>
              <a:t>                -</a:t>
            </a:r>
            <a:r>
              <a:rPr lang="hr-HR" sz="2800" dirty="0" smtClean="0"/>
              <a:t> primamo Duha Svetoga</a:t>
            </a:r>
          </a:p>
          <a:p>
            <a:r>
              <a:rPr lang="hr-HR" sz="2800" dirty="0" smtClean="0">
                <a:solidFill>
                  <a:srgbClr val="D20000"/>
                </a:solidFill>
              </a:rPr>
              <a:t>Potrebno-</a:t>
            </a:r>
            <a:r>
              <a:rPr lang="hr-HR" sz="2800" dirty="0" smtClean="0"/>
              <a:t> biskup</a:t>
            </a:r>
          </a:p>
          <a:p>
            <a:pPr>
              <a:buNone/>
            </a:pPr>
            <a:r>
              <a:rPr lang="hr-HR" sz="2800" dirty="0" smtClean="0"/>
              <a:t>                </a:t>
            </a:r>
            <a:r>
              <a:rPr lang="hr-HR" sz="2800" dirty="0" smtClean="0">
                <a:solidFill>
                  <a:srgbClr val="D20000"/>
                </a:solidFill>
              </a:rPr>
              <a:t>- </a:t>
            </a:r>
            <a:r>
              <a:rPr lang="hr-HR" sz="2800" dirty="0" smtClean="0"/>
              <a:t>ulje; polaganje= ruku</a:t>
            </a:r>
          </a:p>
          <a:p>
            <a:r>
              <a:rPr lang="hr-HR" sz="2800" dirty="0" smtClean="0">
                <a:solidFill>
                  <a:srgbClr val="D20000"/>
                </a:solidFill>
              </a:rPr>
              <a:t>Riječi-</a:t>
            </a:r>
            <a:r>
              <a:rPr lang="hr-HR" sz="2800" dirty="0" smtClean="0"/>
              <a:t> “ N. N. Primi pečat dara Duha Svetoga “ Amen” “ Mir s tobom” “ I s Duhom tvojim”</a:t>
            </a:r>
          </a:p>
          <a:p>
            <a:endParaRPr lang="hr-HR" sz="2800" dirty="0"/>
          </a:p>
        </p:txBody>
      </p:sp>
      <p:pic>
        <p:nvPicPr>
          <p:cNvPr id="4" name="Picture 3" descr="kriz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4500570"/>
            <a:ext cx="3218605" cy="2143139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</a:t>
            </a:r>
            <a:r>
              <a:rPr lang="hr-HR" dirty="0" smtClean="0">
                <a:solidFill>
                  <a:schemeClr val="accent6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EUHARISTIJA</a:t>
            </a:r>
            <a:endParaRPr lang="hr-HR" dirty="0">
              <a:solidFill>
                <a:schemeClr val="accent6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solidFill>
                  <a:schemeClr val="accent6">
                    <a:lumMod val="75000"/>
                  </a:schemeClr>
                </a:solidFill>
              </a:rPr>
              <a:t>Značenje-</a:t>
            </a:r>
            <a:r>
              <a:rPr lang="hr-HR" sz="2800" dirty="0" smtClean="0"/>
              <a:t> povezuje vjernike s Kristom te</a:t>
            </a:r>
          </a:p>
          <a:p>
            <a:pPr>
              <a:buNone/>
            </a:pPr>
            <a:r>
              <a:rPr lang="hr-HR" sz="2800" dirty="0" smtClean="0"/>
              <a:t>                  međusobno</a:t>
            </a:r>
          </a:p>
          <a:p>
            <a:r>
              <a:rPr lang="hr-HR" sz="2800" dirty="0" smtClean="0">
                <a:solidFill>
                  <a:schemeClr val="accent6">
                    <a:lumMod val="75000"/>
                  </a:schemeClr>
                </a:solidFill>
              </a:rPr>
              <a:t>Potrebno-</a:t>
            </a:r>
            <a:r>
              <a:rPr lang="hr-HR" sz="2800" dirty="0" smtClean="0"/>
              <a:t> pretvorba ( kruh i vino= tijelo i krv</a:t>
            </a:r>
          </a:p>
          <a:p>
            <a:pPr>
              <a:buNone/>
            </a:pPr>
            <a:r>
              <a:rPr lang="hr-HR" sz="2800" dirty="0" smtClean="0"/>
              <a:t>                   Kristova)</a:t>
            </a:r>
          </a:p>
          <a:p>
            <a:r>
              <a:rPr lang="hr-HR" sz="2800" dirty="0" smtClean="0">
                <a:solidFill>
                  <a:schemeClr val="accent6">
                    <a:lumMod val="75000"/>
                  </a:schemeClr>
                </a:solidFill>
              </a:rPr>
              <a:t>Riječi- </a:t>
            </a:r>
            <a:r>
              <a:rPr lang="hr-HR" sz="2800" dirty="0" smtClean="0"/>
              <a:t>“ Uzmite i jedite od ovoga svi…”</a:t>
            </a:r>
            <a:endParaRPr lang="hr-HR" sz="2800" dirty="0"/>
          </a:p>
        </p:txBody>
      </p:sp>
      <p:pic>
        <p:nvPicPr>
          <p:cNvPr id="4" name="Picture 3" descr="euharistija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4000504"/>
            <a:ext cx="2071702" cy="271462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Showcard Gothic" pitchFamily="82" charset="0"/>
              </a:rPr>
              <a:t>                 </a:t>
            </a:r>
            <a:r>
              <a:rPr lang="hr-HR" dirty="0" smtClean="0">
                <a:solidFill>
                  <a:srgbClr val="2118D6"/>
                </a:solidFill>
                <a:latin typeface="Showcard Gothic" pitchFamily="82" charset="0"/>
              </a:rPr>
              <a:t>POMIRENJE</a:t>
            </a:r>
            <a:endParaRPr lang="hr-HR" dirty="0">
              <a:solidFill>
                <a:srgbClr val="2118D6"/>
              </a:solidFill>
              <a:latin typeface="Showcard Gothi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solidFill>
                  <a:srgbClr val="2118D6"/>
                </a:solidFill>
              </a:rPr>
              <a:t>Značenje-</a:t>
            </a:r>
            <a:r>
              <a:rPr lang="hr-HR" sz="2800" dirty="0" smtClean="0"/>
              <a:t> pomirenje pokornika s Bogom</a:t>
            </a:r>
          </a:p>
          <a:p>
            <a:r>
              <a:rPr lang="hr-HR" sz="2800" dirty="0" smtClean="0">
                <a:solidFill>
                  <a:srgbClr val="2118D6"/>
                </a:solidFill>
              </a:rPr>
              <a:t>Potrebno- </a:t>
            </a:r>
            <a:r>
              <a:rPr lang="hr-HR" sz="2800" dirty="0" smtClean="0"/>
              <a:t>svećenik</a:t>
            </a:r>
          </a:p>
          <a:p>
            <a:pPr>
              <a:buNone/>
            </a:pPr>
            <a:r>
              <a:rPr lang="hr-HR" sz="2800" dirty="0" smtClean="0">
                <a:solidFill>
                  <a:srgbClr val="2118D6"/>
                </a:solidFill>
              </a:rPr>
              <a:t>                - </a:t>
            </a:r>
            <a:r>
              <a:rPr lang="hr-HR" sz="2800" dirty="0" smtClean="0"/>
              <a:t>priznanje grijeha, molitva za oprost</a:t>
            </a:r>
          </a:p>
          <a:p>
            <a:r>
              <a:rPr lang="hr-HR" sz="2800" dirty="0" smtClean="0">
                <a:solidFill>
                  <a:srgbClr val="2118D6"/>
                </a:solidFill>
              </a:rPr>
              <a:t>Riječi- </a:t>
            </a:r>
            <a:r>
              <a:rPr lang="hr-HR" sz="2800" dirty="0" smtClean="0"/>
              <a:t>“ Ja te </a:t>
            </a:r>
            <a:r>
              <a:rPr lang="hr-HR" sz="2800" dirty="0" err="1" smtClean="0"/>
              <a:t>odrješujem</a:t>
            </a:r>
            <a:r>
              <a:rPr lang="hr-HR" sz="2800" dirty="0" smtClean="0"/>
              <a:t> od grijeha tvojih u ime</a:t>
            </a:r>
          </a:p>
          <a:p>
            <a:pPr>
              <a:buNone/>
            </a:pPr>
            <a:r>
              <a:rPr lang="hr-HR" sz="2800" dirty="0" smtClean="0">
                <a:solidFill>
                  <a:srgbClr val="2118D6"/>
                </a:solidFill>
              </a:rPr>
              <a:t>               </a:t>
            </a:r>
            <a:r>
              <a:rPr lang="hr-HR" sz="2800" dirty="0" smtClean="0"/>
              <a:t>Oca i Sina i Duha Svetoga”</a:t>
            </a:r>
            <a:endParaRPr lang="hr-HR" sz="2800" dirty="0">
              <a:solidFill>
                <a:srgbClr val="2118D6"/>
              </a:solidFill>
            </a:endParaRPr>
          </a:p>
        </p:txBody>
      </p:sp>
      <p:pic>
        <p:nvPicPr>
          <p:cNvPr id="4" name="Picture 3" descr="ispovjed_lar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3919" y="4052266"/>
            <a:ext cx="2226511" cy="2673003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CC3300"/>
                </a:solidFill>
              </a:rPr>
              <a:t>           </a:t>
            </a:r>
            <a:r>
              <a:rPr lang="hr-HR" dirty="0" smtClean="0">
                <a:solidFill>
                  <a:srgbClr val="8A2E42"/>
                </a:solidFill>
                <a:latin typeface="Segoe Script" pitchFamily="34" charset="0"/>
              </a:rPr>
              <a:t>BOLESNIČKO</a:t>
            </a:r>
            <a:br>
              <a:rPr lang="hr-HR" dirty="0" smtClean="0">
                <a:solidFill>
                  <a:srgbClr val="8A2E42"/>
                </a:solidFill>
                <a:latin typeface="Segoe Script" pitchFamily="34" charset="0"/>
              </a:rPr>
            </a:br>
            <a:r>
              <a:rPr lang="hr-HR" dirty="0" smtClean="0">
                <a:solidFill>
                  <a:srgbClr val="8A2E42"/>
                </a:solidFill>
                <a:latin typeface="Segoe Script" pitchFamily="34" charset="0"/>
              </a:rPr>
              <a:t>       POMAZANJE                                   </a:t>
            </a:r>
            <a:endParaRPr lang="hr-HR" dirty="0">
              <a:solidFill>
                <a:srgbClr val="8A2E42"/>
              </a:solidFill>
              <a:latin typeface="Segoe Scrip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solidFill>
                  <a:srgbClr val="701E43"/>
                </a:solidFill>
              </a:rPr>
              <a:t>Značenje-</a:t>
            </a:r>
            <a:r>
              <a:rPr lang="hr-HR" sz="2800" dirty="0" smtClean="0"/>
              <a:t> pomaže bolesniku podnositi bol. </a:t>
            </a:r>
          </a:p>
          <a:p>
            <a:pPr>
              <a:buNone/>
            </a:pPr>
            <a:r>
              <a:rPr lang="hr-HR" sz="2800" dirty="0" smtClean="0"/>
              <a:t>                </a:t>
            </a:r>
            <a:r>
              <a:rPr lang="hr-HR" sz="2800" dirty="0" smtClean="0">
                <a:solidFill>
                  <a:srgbClr val="701E43"/>
                </a:solidFill>
              </a:rPr>
              <a:t>-</a:t>
            </a:r>
            <a:r>
              <a:rPr lang="hr-HR" sz="2800" dirty="0" smtClean="0"/>
              <a:t> pomaže mu u ozdravljenju tijela i </a:t>
            </a:r>
          </a:p>
          <a:p>
            <a:pPr>
              <a:buNone/>
            </a:pPr>
            <a:r>
              <a:rPr lang="hr-HR" sz="2800" dirty="0" smtClean="0"/>
              <a:t>                  duše.</a:t>
            </a:r>
          </a:p>
          <a:p>
            <a:r>
              <a:rPr lang="hr-HR" sz="2800" dirty="0" smtClean="0">
                <a:solidFill>
                  <a:srgbClr val="701E43"/>
                </a:solidFill>
              </a:rPr>
              <a:t>Potrebno-</a:t>
            </a:r>
            <a:r>
              <a:rPr lang="hr-HR" sz="2800" dirty="0" smtClean="0"/>
              <a:t> svećenik, pomazanje uljem, polaganje</a:t>
            </a:r>
          </a:p>
          <a:p>
            <a:pPr>
              <a:buNone/>
            </a:pPr>
            <a:r>
              <a:rPr lang="hr-HR" sz="2800" dirty="0" smtClean="0"/>
              <a:t>                   ruku na bolesnika.</a:t>
            </a:r>
          </a:p>
          <a:p>
            <a:r>
              <a:rPr lang="hr-HR" sz="2800" dirty="0" smtClean="0">
                <a:solidFill>
                  <a:srgbClr val="701E43"/>
                </a:solidFill>
              </a:rPr>
              <a:t>Riječi-</a:t>
            </a:r>
            <a:r>
              <a:rPr lang="hr-HR" sz="2800" dirty="0" smtClean="0"/>
              <a:t> molitva,blagoslov  </a:t>
            </a:r>
          </a:p>
          <a:p>
            <a:endParaRPr lang="hr-HR" sz="2800" dirty="0"/>
          </a:p>
        </p:txBody>
      </p:sp>
      <p:pic>
        <p:nvPicPr>
          <p:cNvPr id="4" name="Picture 3" descr="bolesnicko_pomazanje_lar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3643314"/>
            <a:ext cx="2500330" cy="3001733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223</TotalTime>
  <Words>341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SAKRAMENTI I KRŠĆANSKA               INICIJACIJA</vt:lpstr>
      <vt:lpstr>   SEDAM SAKRAMENATA</vt:lpstr>
      <vt:lpstr>              INICIJACIJA</vt:lpstr>
      <vt:lpstr>KRŠĆANSKA INICIJACIJA NEKAD I                     DANAS</vt:lpstr>
      <vt:lpstr>               KRŠTENJE</vt:lpstr>
      <vt:lpstr>              POTVRDA</vt:lpstr>
      <vt:lpstr>            EUHARISTIJA</vt:lpstr>
      <vt:lpstr>                 POMIRENJE</vt:lpstr>
      <vt:lpstr>           BOLESNIČKO        POMAZANJE                                   </vt:lpstr>
      <vt:lpstr>             SVETI RED</vt:lpstr>
      <vt:lpstr>              ŽENIDBA</vt:lpstr>
      <vt:lpstr>                 KRAJ!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SAKRAMENTI I KRŠĆANSKA               INICIJACIJA</dc:title>
  <dc:creator>Corporate Edition</dc:creator>
  <cp:lastModifiedBy>Marta Kovačević</cp:lastModifiedBy>
  <cp:revision>24</cp:revision>
  <dcterms:created xsi:type="dcterms:W3CDTF">2015-05-19T08:31:13Z</dcterms:created>
  <dcterms:modified xsi:type="dcterms:W3CDTF">2015-07-04T12:16:49Z</dcterms:modified>
</cp:coreProperties>
</file>