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3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30" autoAdjust="0"/>
    <p:restoredTop sz="94660"/>
  </p:normalViewPr>
  <p:slideViewPr>
    <p:cSldViewPr>
      <p:cViewPr varScale="1">
        <p:scale>
          <a:sx n="38" d="100"/>
          <a:sy n="38" d="100"/>
        </p:scale>
        <p:origin x="-13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9EDEB-1881-4ADE-9B95-F9862C531BC6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E88BD-4F79-45E9-99C8-4FDFAAB20A4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79C7-093C-44D8-9D53-9975EA1B62F0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28A-C689-40DE-92C7-F9DC32DC60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79C7-093C-44D8-9D53-9975EA1B62F0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28A-C689-40DE-92C7-F9DC32DC60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79C7-093C-44D8-9D53-9975EA1B62F0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28A-C689-40DE-92C7-F9DC32DC60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79C7-093C-44D8-9D53-9975EA1B62F0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28A-C689-40DE-92C7-F9DC32DC60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79C7-093C-44D8-9D53-9975EA1B62F0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28A-C689-40DE-92C7-F9DC32DC60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79C7-093C-44D8-9D53-9975EA1B62F0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28A-C689-40DE-92C7-F9DC32DC60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79C7-093C-44D8-9D53-9975EA1B62F0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28A-C689-40DE-92C7-F9DC32DC60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79C7-093C-44D8-9D53-9975EA1B62F0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28A-C689-40DE-92C7-F9DC32DC60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79C7-093C-44D8-9D53-9975EA1B62F0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28A-C689-40DE-92C7-F9DC32DC60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79C7-093C-44D8-9D53-9975EA1B62F0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28A-C689-40DE-92C7-F9DC32DC60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79C7-093C-44D8-9D53-9975EA1B62F0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E28A-C689-40DE-92C7-F9DC32DC608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879C7-093C-44D8-9D53-9975EA1B62F0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5E28A-C689-40DE-92C7-F9DC32DC608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r-HR" sz="5400" b="1" dirty="0" smtClean="0">
                <a:latin typeface="Comic Sans MS" pitchFamily="66" charset="0"/>
              </a:rPr>
              <a:t>Glavni Marijini blagdani</a:t>
            </a:r>
            <a:endParaRPr lang="hr-HR" sz="5400" b="1" dirty="0">
              <a:latin typeface="Comic Sans MS" pitchFamily="66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6" name="Slika 5" descr="marij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3140968"/>
            <a:ext cx="2613960" cy="31895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Comic Sans MS" pitchFamily="66" charset="0"/>
              </a:rPr>
              <a:t>Otajstva </a:t>
            </a:r>
            <a:endParaRPr lang="hr-HR" b="1" dirty="0"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r-HR" dirty="0" smtClean="0">
                <a:latin typeface="Comic Sans MS" pitchFamily="66" charset="0"/>
              </a:rPr>
              <a:t>Otajstva se dijele na pet:</a:t>
            </a:r>
          </a:p>
          <a:p>
            <a:pPr algn="ctr">
              <a:buNone/>
            </a:pPr>
            <a:r>
              <a:rPr lang="hr-HR" dirty="0" smtClean="0">
                <a:latin typeface="Comic Sans MS" pitchFamily="66" charset="0"/>
              </a:rPr>
              <a:t>- </a:t>
            </a:r>
            <a:r>
              <a:rPr lang="hr-HR" dirty="0" smtClean="0">
                <a:solidFill>
                  <a:srgbClr val="00B050"/>
                </a:solidFill>
                <a:latin typeface="Comic Sans MS" pitchFamily="66" charset="0"/>
              </a:rPr>
              <a:t>radosnih</a:t>
            </a:r>
            <a:endParaRPr lang="hr-HR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hr-HR" dirty="0" smtClean="0">
                <a:latin typeface="Comic Sans MS" pitchFamily="66" charset="0"/>
              </a:rPr>
              <a:t>- </a:t>
            </a:r>
            <a:r>
              <a:rPr lang="hr-HR" dirty="0" smtClean="0">
                <a:solidFill>
                  <a:srgbClr val="FF0000"/>
                </a:solidFill>
                <a:latin typeface="Comic Sans MS" pitchFamily="66" charset="0"/>
              </a:rPr>
              <a:t>žalosnih</a:t>
            </a:r>
            <a:endParaRPr lang="hr-HR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hr-HR" dirty="0" smtClean="0">
                <a:latin typeface="Comic Sans MS" pitchFamily="66" charset="0"/>
              </a:rPr>
              <a:t>- </a:t>
            </a:r>
            <a:r>
              <a:rPr lang="hr-H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slavnih</a:t>
            </a:r>
            <a:endParaRPr lang="hr-HR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hr-HR" dirty="0" smtClean="0">
                <a:latin typeface="Comic Sans MS" pitchFamily="66" charset="0"/>
              </a:rPr>
              <a:t>- </a:t>
            </a:r>
            <a:r>
              <a:rPr lang="hr-HR" dirty="0" err="1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svjetlih</a:t>
            </a:r>
            <a:endParaRPr lang="hr-HR" dirty="0">
              <a:latin typeface="Comic Sans MS" pitchFamily="66" charset="0"/>
            </a:endParaRPr>
          </a:p>
        </p:txBody>
      </p:sp>
      <p:pic>
        <p:nvPicPr>
          <p:cNvPr id="4" name="Slika 3" descr="438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3140968"/>
            <a:ext cx="2297832" cy="3245688"/>
          </a:xfrm>
          <a:prstGeom prst="rect">
            <a:avLst/>
          </a:prstGeom>
        </p:spPr>
      </p:pic>
      <p:pic>
        <p:nvPicPr>
          <p:cNvPr id="5" name="Slika 4" descr="krunic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588660">
            <a:off x="5749194" y="4113846"/>
            <a:ext cx="3122365" cy="2341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Comic Sans MS" pitchFamily="66" charset="0"/>
              </a:rPr>
              <a:t>Radosna i žalosna otajstva</a:t>
            </a:r>
            <a:endParaRPr lang="hr-HR" b="1" dirty="0"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r-HR" dirty="0" smtClean="0">
                <a:solidFill>
                  <a:srgbClr val="00B050"/>
                </a:solidFill>
                <a:latin typeface="Comic Sans MS" pitchFamily="66" charset="0"/>
              </a:rPr>
              <a:t>Radosna </a:t>
            </a:r>
            <a:r>
              <a:rPr lang="hr-HR" dirty="0" smtClean="0">
                <a:latin typeface="Comic Sans MS" pitchFamily="66" charset="0"/>
              </a:rPr>
              <a:t>- događaji vezani uz rođenje i djetinjstvo</a:t>
            </a:r>
          </a:p>
          <a:p>
            <a:pPr>
              <a:buNone/>
            </a:pPr>
            <a:endParaRPr lang="hr-HR" dirty="0">
              <a:solidFill>
                <a:srgbClr val="00B050"/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hr-HR" dirty="0" smtClean="0">
                <a:solidFill>
                  <a:srgbClr val="FF0000"/>
                </a:solidFill>
                <a:latin typeface="Comic Sans MS" pitchFamily="66" charset="0"/>
              </a:rPr>
              <a:t>Žalosna </a:t>
            </a:r>
            <a:r>
              <a:rPr lang="hr-HR" dirty="0" smtClean="0">
                <a:latin typeface="Comic Sans MS" pitchFamily="66" charset="0"/>
              </a:rPr>
              <a:t>- događaji vezani uz muku tijekom Isusovog života.</a:t>
            </a:r>
            <a:endParaRPr lang="hr-HR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Slavna i svjetla otajstva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r-HR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Slavna </a:t>
            </a:r>
            <a:r>
              <a:rPr lang="hr-HR" dirty="0" smtClean="0">
                <a:latin typeface="Comic Sans MS" pitchFamily="66" charset="0"/>
              </a:rPr>
              <a:t>- </a:t>
            </a:r>
            <a:r>
              <a:rPr lang="hr-HR" dirty="0" err="1" smtClean="0">
                <a:latin typeface="Comic Sans MS" pitchFamily="66" charset="0"/>
              </a:rPr>
              <a:t>slavna</a:t>
            </a:r>
            <a:r>
              <a:rPr lang="hr-HR" dirty="0" smtClean="0">
                <a:latin typeface="Comic Sans MS" pitchFamily="66" charset="0"/>
              </a:rPr>
              <a:t> otajstva vezana su uz uskrsnuće i </a:t>
            </a:r>
            <a:r>
              <a:rPr lang="hr-HR" dirty="0" err="1" smtClean="0">
                <a:latin typeface="Comic Sans MS" pitchFamily="66" charset="0"/>
              </a:rPr>
              <a:t>proslavljenje</a:t>
            </a:r>
            <a:endParaRPr lang="hr-HR" dirty="0" smtClean="0">
              <a:latin typeface="Comic Sans MS" pitchFamily="66" charset="0"/>
            </a:endParaRPr>
          </a:p>
          <a:p>
            <a:pPr algn="ctr">
              <a:buNone/>
            </a:pPr>
            <a:endParaRPr lang="hr-HR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hr-HR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Svjetla </a:t>
            </a:r>
            <a:r>
              <a:rPr lang="hr-HR" dirty="0" smtClean="0">
                <a:latin typeface="Comic Sans MS" pitchFamily="66" charset="0"/>
              </a:rPr>
              <a:t>- </a:t>
            </a:r>
            <a:r>
              <a:rPr lang="hr-HR" dirty="0" err="1" smtClean="0">
                <a:latin typeface="Comic Sans MS" pitchFamily="66" charset="0"/>
              </a:rPr>
              <a:t>svjetla</a:t>
            </a:r>
            <a:r>
              <a:rPr lang="hr-HR" dirty="0" smtClean="0">
                <a:latin typeface="Comic Sans MS" pitchFamily="66" charset="0"/>
              </a:rPr>
              <a:t> otajstva obuhvaćaju Isusov javni život</a:t>
            </a:r>
            <a:endParaRPr lang="hr-HR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:</a:t>
            </a:r>
            <a:endParaRPr lang="hr-HR" dirty="0"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14400" y="1700808"/>
            <a:ext cx="8229600" cy="4525963"/>
          </a:xfrm>
        </p:spPr>
        <p:txBody>
          <a:bodyPr/>
          <a:lstStyle/>
          <a:p>
            <a:pPr>
              <a:buNone/>
            </a:pPr>
            <a:endParaRPr lang="hr-H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3419872" y="2636912"/>
            <a:ext cx="55446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800" dirty="0" smtClean="0">
                <a:latin typeface="Comic Sans MS" pitchFamily="66" charset="0"/>
              </a:rPr>
              <a:t>kraj</a:t>
            </a:r>
            <a:endParaRPr lang="hr-HR" sz="8800" dirty="0">
              <a:latin typeface="Comic Sans MS" pitchFamily="66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4643438" y="5286388"/>
            <a:ext cx="34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Napravio: </a:t>
            </a:r>
            <a:r>
              <a:rPr lang="hr-HR" sz="2400" dirty="0" smtClean="0"/>
              <a:t>Borna Marciuš 6.a</a:t>
            </a: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mic Sans MS" pitchFamily="66" charset="0"/>
              </a:rPr>
              <a:t>Glavni Marijini blagdani su:</a:t>
            </a:r>
            <a:endParaRPr lang="hr-HR" dirty="0"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sz="24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Bezgrješno začeće Marijino</a:t>
            </a:r>
          </a:p>
          <a:p>
            <a:pPr algn="ctr">
              <a:buNone/>
            </a:pPr>
            <a:endParaRPr lang="hr-HR" sz="2400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hr-HR" sz="24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Navještenje Blažene Djevice Marije</a:t>
            </a:r>
          </a:p>
          <a:p>
            <a:pPr algn="ctr">
              <a:buNone/>
            </a:pPr>
            <a:endParaRPr lang="hr-HR" sz="2400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hr-HR" sz="24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Uznesenje Blažene Djevice Marije</a:t>
            </a:r>
          </a:p>
          <a:p>
            <a:pPr algn="ctr">
              <a:buNone/>
            </a:pPr>
            <a:endParaRPr lang="hr-HR" sz="2400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hr-HR" sz="24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Rođenje Blažene Djevice Marije</a:t>
            </a:r>
          </a:p>
          <a:p>
            <a:pPr algn="ctr">
              <a:buNone/>
            </a:pPr>
            <a:endParaRPr lang="hr-HR" sz="2400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Comic Sans MS" pitchFamily="66" charset="0"/>
              </a:rPr>
              <a:t>Bezgrješno začeće Marijino</a:t>
            </a:r>
            <a:endParaRPr lang="hr-HR" b="1" dirty="0"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r-HR" dirty="0" smtClean="0">
                <a:latin typeface="Comic Sans MS" pitchFamily="66" charset="0"/>
              </a:rPr>
              <a:t>Svetkovina kojom se slavi dogma po kojoj je Marija očuvana od ljage istočnoga grijeha već u trenutku samog začeća.</a:t>
            </a:r>
            <a:endParaRPr lang="hr-HR" dirty="0">
              <a:latin typeface="Comic Sans MS" pitchFamily="66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3419872" y="4293096"/>
            <a:ext cx="252028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>
                <a:latin typeface="Comic Sans MS" pitchFamily="66" charset="0"/>
              </a:rPr>
              <a:t>8.prosinca</a:t>
            </a:r>
            <a:endParaRPr lang="hr-H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atin typeface="Comic Sans MS" pitchFamily="66" charset="0"/>
              </a:rPr>
              <a:t>Navještenje Blažene Djevice Marije(Blagovijest)</a:t>
            </a:r>
            <a:endParaRPr lang="hr-HR" b="1" dirty="0"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r-HR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hr-HR" dirty="0" smtClean="0">
                <a:latin typeface="Comic Sans MS" pitchFamily="66" charset="0"/>
              </a:rPr>
              <a:t>Svetkovina kojom se slavi navještaj </a:t>
            </a:r>
            <a:r>
              <a:rPr lang="hr-HR" dirty="0" err="1" smtClean="0">
                <a:latin typeface="Comic Sans MS" pitchFamily="66" charset="0"/>
              </a:rPr>
              <a:t>arkanđela</a:t>
            </a:r>
            <a:r>
              <a:rPr lang="hr-HR" dirty="0" smtClean="0">
                <a:latin typeface="Comic Sans MS" pitchFamily="66" charset="0"/>
              </a:rPr>
              <a:t> Gabrijela Mariji da će roditi Sina </a:t>
            </a:r>
            <a:r>
              <a:rPr lang="hr-HR" dirty="0" err="1" smtClean="0">
                <a:latin typeface="Comic Sans MS" pitchFamily="66" charset="0"/>
              </a:rPr>
              <a:t>Božjega.Zove</a:t>
            </a:r>
            <a:r>
              <a:rPr lang="hr-HR" dirty="0" smtClean="0">
                <a:latin typeface="Comic Sans MS" pitchFamily="66" charset="0"/>
              </a:rPr>
              <a:t> se još </a:t>
            </a:r>
            <a:r>
              <a:rPr lang="hr-HR" dirty="0" smtClean="0">
                <a:solidFill>
                  <a:srgbClr val="FF0000"/>
                </a:solidFill>
                <a:latin typeface="Comic Sans MS" pitchFamily="66" charset="0"/>
              </a:rPr>
              <a:t>Blagovijest</a:t>
            </a:r>
            <a:endParaRPr lang="hr-HR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" name="Slika 3" descr="annunciation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3933056"/>
            <a:ext cx="2537460" cy="2708920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4860032" y="4725144"/>
            <a:ext cx="252028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>
                <a:latin typeface="Comic Sans MS" pitchFamily="66" charset="0"/>
              </a:rPr>
              <a:t>25.ožujka</a:t>
            </a:r>
            <a:endParaRPr lang="hr-H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atin typeface="Comic Sans MS" pitchFamily="66" charset="0"/>
              </a:rPr>
              <a:t>Uznesenje Blažene Djevice Marije(Velika Gospa)</a:t>
            </a:r>
            <a:endParaRPr lang="hr-HR" b="1" dirty="0"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r-HR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hr-HR" dirty="0" smtClean="0">
                <a:latin typeface="Comic Sans MS" pitchFamily="66" charset="0"/>
              </a:rPr>
              <a:t>Svetkovina kojom se slavi događaj uznesenja Marije na </a:t>
            </a:r>
            <a:r>
              <a:rPr lang="hr-HR" dirty="0" err="1" smtClean="0">
                <a:latin typeface="Comic Sans MS" pitchFamily="66" charset="0"/>
              </a:rPr>
              <a:t>nebo.U</a:t>
            </a:r>
            <a:r>
              <a:rPr lang="hr-HR" dirty="0" smtClean="0">
                <a:latin typeface="Comic Sans MS" pitchFamily="66" charset="0"/>
              </a:rPr>
              <a:t> Hrvatskom narodu  naziva se </a:t>
            </a:r>
            <a:r>
              <a:rPr lang="hr-HR" dirty="0" smtClean="0">
                <a:solidFill>
                  <a:srgbClr val="FF0000"/>
                </a:solidFill>
                <a:latin typeface="Comic Sans MS" pitchFamily="66" charset="0"/>
              </a:rPr>
              <a:t>Velika Gospa</a:t>
            </a:r>
            <a:endParaRPr lang="hr-HR" dirty="0">
              <a:latin typeface="Comic Sans MS" pitchFamily="66" charset="0"/>
            </a:endParaRPr>
          </a:p>
        </p:txBody>
      </p:sp>
      <p:pic>
        <p:nvPicPr>
          <p:cNvPr id="4" name="Slika 3" descr="444_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4077072"/>
            <a:ext cx="1636499" cy="2456283"/>
          </a:xfrm>
          <a:prstGeom prst="rect">
            <a:avLst/>
          </a:prstGeom>
        </p:spPr>
      </p:pic>
      <p:sp>
        <p:nvSpPr>
          <p:cNvPr id="5" name="Pravokutnik 4"/>
          <p:cNvSpPr/>
          <p:nvPr/>
        </p:nvSpPr>
        <p:spPr>
          <a:xfrm>
            <a:off x="4788024" y="4797152"/>
            <a:ext cx="252028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>
                <a:latin typeface="Comic Sans MS" pitchFamily="66" charset="0"/>
              </a:rPr>
              <a:t>15.kolovoza</a:t>
            </a:r>
            <a:endParaRPr lang="hr-H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latin typeface="Comic Sans MS" pitchFamily="66" charset="0"/>
              </a:rPr>
              <a:t>Rođenje Blažene Djevice Marije(Mala Gospa)</a:t>
            </a:r>
            <a:endParaRPr lang="hr-HR" b="1" dirty="0"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r-HR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hr-HR" dirty="0" smtClean="0">
                <a:latin typeface="Comic Sans MS" pitchFamily="66" charset="0"/>
              </a:rPr>
              <a:t>U tom blagdanu slavi se rođenje blažene djevice </a:t>
            </a:r>
            <a:r>
              <a:rPr lang="hr-HR" dirty="0" err="1" smtClean="0">
                <a:latin typeface="Comic Sans MS" pitchFamily="66" charset="0"/>
              </a:rPr>
              <a:t>Marije.U</a:t>
            </a:r>
            <a:r>
              <a:rPr lang="hr-HR" dirty="0" smtClean="0">
                <a:latin typeface="Comic Sans MS" pitchFamily="66" charset="0"/>
              </a:rPr>
              <a:t> Hrvatskoj se još zove    </a:t>
            </a:r>
            <a:r>
              <a:rPr lang="hr-HR" dirty="0" smtClean="0">
                <a:solidFill>
                  <a:srgbClr val="FF0000"/>
                </a:solidFill>
                <a:latin typeface="Comic Sans MS" pitchFamily="66" charset="0"/>
              </a:rPr>
              <a:t>Mala Gospa</a:t>
            </a:r>
            <a:endParaRPr lang="hr-HR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3419872" y="4653136"/>
            <a:ext cx="252028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dirty="0" smtClean="0">
                <a:latin typeface="Comic Sans MS" pitchFamily="66" charset="0"/>
              </a:rPr>
              <a:t>8.rujna</a:t>
            </a:r>
            <a:endParaRPr lang="hr-H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r-HR" dirty="0" smtClean="0">
                <a:latin typeface="Comic Sans MS" pitchFamily="66" charset="0"/>
              </a:rPr>
              <a:t>Osim Blagdana Marija se posebno časti u nekim </a:t>
            </a:r>
            <a:r>
              <a:rPr lang="hr-HR" dirty="0" err="1" smtClean="0">
                <a:latin typeface="Comic Sans MS" pitchFamily="66" charset="0"/>
              </a:rPr>
              <a:t>mjesecima.U</a:t>
            </a:r>
            <a:r>
              <a:rPr lang="hr-HR" dirty="0" smtClean="0">
                <a:latin typeface="Comic Sans MS" pitchFamily="66" charset="0"/>
              </a:rPr>
              <a:t> mnogim župama održavaju se </a:t>
            </a:r>
            <a:r>
              <a:rPr lang="hr-HR" dirty="0" smtClean="0">
                <a:solidFill>
                  <a:srgbClr val="FF0000"/>
                </a:solidFill>
                <a:latin typeface="Comic Sans MS" pitchFamily="66" charset="0"/>
              </a:rPr>
              <a:t>svibanjske </a:t>
            </a:r>
            <a:r>
              <a:rPr lang="hr-HR" dirty="0" smtClean="0">
                <a:latin typeface="Comic Sans MS" pitchFamily="66" charset="0"/>
              </a:rPr>
              <a:t>i</a:t>
            </a:r>
            <a:r>
              <a:rPr lang="hr-HR" dirty="0" smtClean="0">
                <a:solidFill>
                  <a:srgbClr val="FF0000"/>
                </a:solidFill>
                <a:latin typeface="Comic Sans MS" pitchFamily="66" charset="0"/>
              </a:rPr>
              <a:t> listopadske pobožnosti</a:t>
            </a:r>
          </a:p>
          <a:p>
            <a:pPr algn="ctr">
              <a:buNone/>
            </a:pPr>
            <a:endParaRPr lang="hr-HR" dirty="0">
              <a:latin typeface="Comic Sans MS" pitchFamily="66" charset="0"/>
            </a:endParaRPr>
          </a:p>
          <a:p>
            <a:pPr algn="ctr">
              <a:buNone/>
            </a:pPr>
            <a:r>
              <a:rPr lang="hr-HR" dirty="0" smtClean="0">
                <a:latin typeface="Comic Sans MS" pitchFamily="66" charset="0"/>
              </a:rPr>
              <a:t>Sastoje se od molitava i marijanskih pjesama</a:t>
            </a:r>
            <a:endParaRPr lang="hr-H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Comic Sans MS" pitchFamily="66" charset="0"/>
              </a:rPr>
              <a:t>Krunica</a:t>
            </a:r>
            <a:endParaRPr lang="hr-HR" b="1" dirty="0"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>
                <a:latin typeface="Comic Sans MS" pitchFamily="66" charset="0"/>
              </a:rPr>
              <a:t>Krunica je katolička molitva koja se moli uz pomoć brojanica(59 zrnaca).</a:t>
            </a:r>
            <a:endParaRPr lang="hr-HR" dirty="0">
              <a:latin typeface="Comic Sans MS" pitchFamily="66" charset="0"/>
            </a:endParaRPr>
          </a:p>
        </p:txBody>
      </p:sp>
      <p:pic>
        <p:nvPicPr>
          <p:cNvPr id="4" name="Slika 3" descr="fr_kruni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140968"/>
            <a:ext cx="3672408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latin typeface="Comic Sans MS" pitchFamily="66" charset="0"/>
              </a:rPr>
              <a:t>Kako moliti krunicu</a:t>
            </a:r>
            <a:endParaRPr lang="hr-HR" b="1" dirty="0"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4136" y="1556792"/>
            <a:ext cx="9119864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>
                <a:latin typeface="Comic Sans MS" pitchFamily="66" charset="0"/>
              </a:rPr>
              <a:t>Kao uvod moli se:</a:t>
            </a:r>
          </a:p>
          <a:p>
            <a:pPr>
              <a:buNone/>
            </a:pPr>
            <a:r>
              <a:rPr lang="hr-HR" dirty="0" smtClean="0">
                <a:latin typeface="Comic Sans MS" pitchFamily="66" charset="0"/>
              </a:rPr>
              <a:t>-Očenaš</a:t>
            </a:r>
          </a:p>
          <a:p>
            <a:pPr>
              <a:buNone/>
            </a:pPr>
            <a:r>
              <a:rPr lang="hr-HR" dirty="0" smtClean="0">
                <a:latin typeface="Comic Sans MS" pitchFamily="66" charset="0"/>
              </a:rPr>
              <a:t>-3 zdravomarije</a:t>
            </a:r>
          </a:p>
          <a:p>
            <a:pPr>
              <a:buNone/>
            </a:pPr>
            <a:endParaRPr lang="hr-HR" dirty="0" smtClean="0">
              <a:latin typeface="Comic Sans MS" pitchFamily="66" charset="0"/>
            </a:endParaRPr>
          </a:p>
          <a:p>
            <a:pPr>
              <a:buNone/>
            </a:pPr>
            <a:r>
              <a:rPr lang="hr-HR" dirty="0" smtClean="0">
                <a:latin typeface="Comic Sans MS" pitchFamily="66" charset="0"/>
              </a:rPr>
              <a:t>Sastoji se od </a:t>
            </a:r>
            <a:r>
              <a:rPr lang="hr-HR" dirty="0" smtClean="0">
                <a:solidFill>
                  <a:srgbClr val="FF0000"/>
                </a:solidFill>
                <a:latin typeface="Comic Sans MS" pitchFamily="66" charset="0"/>
              </a:rPr>
              <a:t>15</a:t>
            </a:r>
            <a:r>
              <a:rPr lang="hr-HR" dirty="0" smtClean="0">
                <a:latin typeface="Comic Sans MS" pitchFamily="66" charset="0"/>
              </a:rPr>
              <a:t> desetica</a:t>
            </a:r>
          </a:p>
          <a:p>
            <a:pPr algn="ctr">
              <a:buNone/>
            </a:pPr>
            <a:endParaRPr lang="hr-HR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hr-HR" sz="30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hr-HR" sz="3000" dirty="0" smtClean="0">
                <a:latin typeface="Comic Sans MS" pitchFamily="66" charset="0"/>
              </a:rPr>
              <a:t> </a:t>
            </a:r>
            <a:r>
              <a:rPr lang="hr-HR" sz="3000" dirty="0" smtClean="0">
                <a:solidFill>
                  <a:srgbClr val="FF0000"/>
                </a:solidFill>
                <a:latin typeface="Comic Sans MS" pitchFamily="66" charset="0"/>
              </a:rPr>
              <a:t>desetica</a:t>
            </a:r>
            <a:r>
              <a:rPr lang="hr-HR" sz="3000" dirty="0" smtClean="0">
                <a:latin typeface="Comic Sans MS" pitchFamily="66" charset="0"/>
              </a:rPr>
              <a:t> – 1 Očenaš,10 Zdravomarijo,1 Slava Ocu</a:t>
            </a:r>
          </a:p>
          <a:p>
            <a:pPr algn="ctr">
              <a:buNone/>
            </a:pPr>
            <a:r>
              <a:rPr lang="hr-HR" sz="3000" dirty="0" smtClean="0">
                <a:latin typeface="Comic Sans MS" pitchFamily="66" charset="0"/>
              </a:rPr>
              <a:t>I razmatra se jedno otajstvo iz Isusovog života</a:t>
            </a:r>
            <a:endParaRPr lang="hr-HR" sz="3000" dirty="0">
              <a:latin typeface="Comic Sans MS" pitchFamily="66" charset="0"/>
            </a:endParaRPr>
          </a:p>
          <a:p>
            <a:pPr>
              <a:buNone/>
            </a:pPr>
            <a:endParaRPr lang="hr-HR" dirty="0">
              <a:latin typeface="Comic Sans MS" pitchFamily="66" charset="0"/>
            </a:endParaRPr>
          </a:p>
        </p:txBody>
      </p:sp>
      <p:pic>
        <p:nvPicPr>
          <p:cNvPr id="4" name="Slika 3" descr="krunica_sr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1484784"/>
            <a:ext cx="2381250" cy="270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250</Words>
  <Application>Microsoft Office PowerPoint</Application>
  <PresentationFormat>On-screen Show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tema</vt:lpstr>
      <vt:lpstr>Glavni Marijini blagdani</vt:lpstr>
      <vt:lpstr>Glavni Marijini blagdani su:</vt:lpstr>
      <vt:lpstr>Bezgrješno začeće Marijino</vt:lpstr>
      <vt:lpstr>Navještenje Blažene Djevice Marije(Blagovijest)</vt:lpstr>
      <vt:lpstr>Uznesenje Blažene Djevice Marije(Velika Gospa)</vt:lpstr>
      <vt:lpstr>Rođenje Blažene Djevice Marije(Mala Gospa)</vt:lpstr>
      <vt:lpstr>Slide 7</vt:lpstr>
      <vt:lpstr>Krunica</vt:lpstr>
      <vt:lpstr>Kako moliti krunicu</vt:lpstr>
      <vt:lpstr>Otajstva </vt:lpstr>
      <vt:lpstr>Radosna i žalosna otajstva</vt:lpstr>
      <vt:lpstr>Slavna i svjetla otajstva</vt:lpstr>
      <vt:lpstr>: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Glavni Marijini blagdani</dc:title>
  <dc:creator>Korisnik</dc:creator>
  <cp:lastModifiedBy>Marta Kovačević</cp:lastModifiedBy>
  <cp:revision>3</cp:revision>
  <dcterms:created xsi:type="dcterms:W3CDTF">2015-05-26T15:01:11Z</dcterms:created>
  <dcterms:modified xsi:type="dcterms:W3CDTF">2015-07-04T14:40:09Z</dcterms:modified>
</cp:coreProperties>
</file>